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24"/>
  </p:handoutMasterIdLst>
  <p:sldIdLst>
    <p:sldId id="606" r:id="rId3"/>
    <p:sldId id="637" r:id="rId5"/>
    <p:sldId id="448" r:id="rId6"/>
    <p:sldId id="639" r:id="rId7"/>
    <p:sldId id="614" r:id="rId8"/>
    <p:sldId id="616" r:id="rId9"/>
    <p:sldId id="704" r:id="rId10"/>
    <p:sldId id="476" r:id="rId11"/>
    <p:sldId id="730" r:id="rId12"/>
    <p:sldId id="705" r:id="rId13"/>
    <p:sldId id="727" r:id="rId14"/>
    <p:sldId id="728" r:id="rId15"/>
    <p:sldId id="729" r:id="rId16"/>
    <p:sldId id="740" r:id="rId17"/>
    <p:sldId id="692" r:id="rId18"/>
    <p:sldId id="742" r:id="rId19"/>
    <p:sldId id="744" r:id="rId20"/>
    <p:sldId id="743" r:id="rId21"/>
    <p:sldId id="741" r:id="rId22"/>
    <p:sldId id="609" r:id="rId23"/>
  </p:sldIdLst>
  <p:sldSz cx="12192000" cy="6858000"/>
  <p:notesSz cx="6858000" cy="9144000"/>
  <p:embeddedFontLst>
    <p:embeddedFont>
      <p:font typeface="汉仪雅酷黑简" panose="00020600040101010101" charset="-122"/>
      <p:regular r:id="rId29"/>
    </p:embeddedFont>
    <p:embeddedFont>
      <p:font typeface="汉仪中黑简" panose="02010600000101010101" charset="-122"/>
      <p:regular r:id="rId30"/>
    </p:embeddedFont>
    <p:embeddedFont>
      <p:font typeface="汉仪中宋简" panose="02010600000101010101" charset="-128"/>
      <p:regular r:id="rId31"/>
    </p:embeddedFont>
    <p:embeddedFont>
      <p:font typeface="微软雅黑" panose="020B0503020204020204" charset="-122"/>
      <p:regular r:id="rId32"/>
    </p:embeddedFont>
    <p:embeddedFont>
      <p:font typeface="Calibri" panose="020F0502020204030204" charset="0"/>
      <p:regular r:id="rId33"/>
      <p:bold r:id="rId34"/>
      <p:italic r:id="rId35"/>
      <p:boldItalic r:id="rId36"/>
    </p:embeddedFont>
  </p:embeddedFontLst>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2" userDrawn="1">
          <p15:clr>
            <a:srgbClr val="A4A3A4"/>
          </p15:clr>
        </p15:guide>
        <p15:guide id="2" pos="375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思蜀" initials="刘思蜀" lastIdx="1" clrIdx="0"/>
  <p:cmAuthor id="2" name="作者" initials="A" lastIdx="0" clrIdx="1"/>
  <p:cmAuthor id="3" name="Lenovo" initials="L" lastIdx="3"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497F"/>
    <a:srgbClr val="0F4C83"/>
    <a:srgbClr val="F5F5F0"/>
    <a:srgbClr val="E3E3E1"/>
    <a:srgbClr val="F2F2F2"/>
    <a:srgbClr val="6096E6"/>
    <a:srgbClr val="58A8EC"/>
    <a:srgbClr val="DEE4E5"/>
    <a:srgbClr val="0B385F"/>
    <a:srgbClr val="4C76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varScale="1">
        <p:scale>
          <a:sx n="86" d="100"/>
          <a:sy n="86" d="100"/>
        </p:scale>
        <p:origin x="51" y="39"/>
      </p:cViewPr>
      <p:guideLst>
        <p:guide orient="horz" pos="2172"/>
        <p:guide pos="3755"/>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gs" Target="tags/tag115.xml"/><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5F5F0"/>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和内容">
    <p:bg>
      <p:bgPr>
        <a:no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9_Title Slide">
    <p:spTree>
      <p:nvGrpSpPr>
        <p:cNvPr id="1" name=""/>
        <p:cNvGrpSpPr/>
        <p:nvPr/>
      </p:nvGrpSpPr>
      <p:grpSpPr>
        <a:xfrm>
          <a:off x="0" y="0"/>
          <a:ext cx="0" cy="0"/>
          <a:chOff x="0" y="0"/>
          <a:chExt cx="0" cy="0"/>
        </a:xfrm>
      </p:grpSpPr>
      <p:sp>
        <p:nvSpPr>
          <p:cNvPr id="123" name="Shape 123"/>
          <p:cNvSpPr>
            <a:spLocks noGrp="1"/>
          </p:cNvSpPr>
          <p:nvPr>
            <p:ph type="pic" idx="13"/>
          </p:nvPr>
        </p:nvSpPr>
        <p:spPr>
          <a:xfrm>
            <a:off x="1673942" y="-1"/>
            <a:ext cx="10518058" cy="6214512"/>
          </a:xfrm>
          <a:prstGeom prst="rect">
            <a:avLst/>
          </a:prstGeom>
        </p:spPr>
        <p:txBody>
          <a:bodyPr lIns="95051" rIns="95051"/>
          <a:lstStyle/>
          <a:p/>
        </p:txBody>
      </p:sp>
      <p:sp>
        <p:nvSpPr>
          <p:cNvPr id="124" name="Shape 124"/>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tags" Target="../tags/tag61.xml"/><Relationship Id="rId20" Type="http://schemas.openxmlformats.org/officeDocument/2006/relationships/tags" Target="../tags/tag60.xml"/><Relationship Id="rId2" Type="http://schemas.openxmlformats.org/officeDocument/2006/relationships/slideLayout" Target="../slideLayouts/slideLayout2.xml"/><Relationship Id="rId19" Type="http://schemas.openxmlformats.org/officeDocument/2006/relationships/tags" Target="../tags/tag59.xml"/><Relationship Id="rId18" Type="http://schemas.openxmlformats.org/officeDocument/2006/relationships/tags" Target="../tags/tag58.xml"/><Relationship Id="rId17" Type="http://schemas.openxmlformats.org/officeDocument/2006/relationships/tags" Target="../tags/tag5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0"/>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7"/>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8"/>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9"/>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0"/>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1"/>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6.xml"/><Relationship Id="rId4" Type="http://schemas.openxmlformats.org/officeDocument/2006/relationships/tags" Target="../tags/tag63.xml"/><Relationship Id="rId3" Type="http://schemas.openxmlformats.org/officeDocument/2006/relationships/image" Target="../media/image2.png"/><Relationship Id="rId2" Type="http://schemas.openxmlformats.org/officeDocument/2006/relationships/tags" Target="../tags/tag6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80.xml"/><Relationship Id="rId7" Type="http://schemas.openxmlformats.org/officeDocument/2006/relationships/image" Target="../media/image10.png"/><Relationship Id="rId6" Type="http://schemas.openxmlformats.org/officeDocument/2006/relationships/tags" Target="../tags/tag79.xml"/><Relationship Id="rId5" Type="http://schemas.openxmlformats.org/officeDocument/2006/relationships/image" Target="../media/image9.png"/><Relationship Id="rId4" Type="http://schemas.openxmlformats.org/officeDocument/2006/relationships/tags" Target="../tags/tag78.xml"/><Relationship Id="rId3" Type="http://schemas.openxmlformats.org/officeDocument/2006/relationships/image" Target="../media/image8.png"/><Relationship Id="rId2" Type="http://schemas.openxmlformats.org/officeDocument/2006/relationships/tags" Target="../tags/tag77.xml"/><Relationship Id="rId14" Type="http://schemas.openxmlformats.org/officeDocument/2006/relationships/notesSlide" Target="../notesSlides/notesSlide7.xml"/><Relationship Id="rId13" Type="http://schemas.openxmlformats.org/officeDocument/2006/relationships/slideLayout" Target="../slideLayouts/slideLayout1.xml"/><Relationship Id="rId12" Type="http://schemas.openxmlformats.org/officeDocument/2006/relationships/tags" Target="../tags/tag82.xml"/><Relationship Id="rId11" Type="http://schemas.openxmlformats.org/officeDocument/2006/relationships/image" Target="../media/image12.png"/><Relationship Id="rId10" Type="http://schemas.openxmlformats.org/officeDocument/2006/relationships/tags" Target="../tags/tag81.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tags" Target="../tags/tag84.xml"/><Relationship Id="rId3" Type="http://schemas.openxmlformats.org/officeDocument/2006/relationships/image" Target="../media/image13.png"/><Relationship Id="rId2" Type="http://schemas.openxmlformats.org/officeDocument/2006/relationships/tags" Target="../tags/tag83.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xml"/><Relationship Id="rId6" Type="http://schemas.openxmlformats.org/officeDocument/2006/relationships/tags" Target="../tags/tag87.xml"/><Relationship Id="rId5" Type="http://schemas.openxmlformats.org/officeDocument/2006/relationships/image" Target="../media/image15.png"/><Relationship Id="rId4" Type="http://schemas.openxmlformats.org/officeDocument/2006/relationships/tags" Target="../tags/tag86.xml"/><Relationship Id="rId3" Type="http://schemas.openxmlformats.org/officeDocument/2006/relationships/image" Target="../media/image14.png"/><Relationship Id="rId2" Type="http://schemas.openxmlformats.org/officeDocument/2006/relationships/tags" Target="../tags/tag85.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tags" Target="../tags/tag91.xml"/><Relationship Id="rId7" Type="http://schemas.openxmlformats.org/officeDocument/2006/relationships/image" Target="../media/image18.png"/><Relationship Id="rId6" Type="http://schemas.openxmlformats.org/officeDocument/2006/relationships/tags" Target="../tags/tag90.xml"/><Relationship Id="rId5" Type="http://schemas.openxmlformats.org/officeDocument/2006/relationships/image" Target="../media/image17.png"/><Relationship Id="rId4" Type="http://schemas.openxmlformats.org/officeDocument/2006/relationships/tags" Target="../tags/tag89.xml"/><Relationship Id="rId3" Type="http://schemas.openxmlformats.org/officeDocument/2006/relationships/image" Target="../media/image16.png"/><Relationship Id="rId2" Type="http://schemas.openxmlformats.org/officeDocument/2006/relationships/tags" Target="../tags/tag88.xml"/><Relationship Id="rId14" Type="http://schemas.openxmlformats.org/officeDocument/2006/relationships/notesSlide" Target="../notesSlides/notesSlide10.xml"/><Relationship Id="rId13" Type="http://schemas.openxmlformats.org/officeDocument/2006/relationships/slideLayout" Target="../slideLayouts/slideLayout1.xml"/><Relationship Id="rId12" Type="http://schemas.openxmlformats.org/officeDocument/2006/relationships/tags" Target="../tags/tag93.xml"/><Relationship Id="rId11" Type="http://schemas.openxmlformats.org/officeDocument/2006/relationships/image" Target="../media/image20.png"/><Relationship Id="rId10" Type="http://schemas.openxmlformats.org/officeDocument/2006/relationships/tags" Target="../tags/tag92.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tags" Target="../tags/tag97.xml"/><Relationship Id="rId7" Type="http://schemas.openxmlformats.org/officeDocument/2006/relationships/image" Target="../media/image23.png"/><Relationship Id="rId6" Type="http://schemas.openxmlformats.org/officeDocument/2006/relationships/tags" Target="../tags/tag96.xml"/><Relationship Id="rId5" Type="http://schemas.openxmlformats.org/officeDocument/2006/relationships/image" Target="../media/image22.png"/><Relationship Id="rId4" Type="http://schemas.openxmlformats.org/officeDocument/2006/relationships/tags" Target="../tags/tag95.xml"/><Relationship Id="rId3" Type="http://schemas.openxmlformats.org/officeDocument/2006/relationships/image" Target="../media/image21.png"/><Relationship Id="rId2" Type="http://schemas.openxmlformats.org/officeDocument/2006/relationships/tags" Target="../tags/tag94.xml"/><Relationship Id="rId16" Type="http://schemas.openxmlformats.org/officeDocument/2006/relationships/notesSlide" Target="../notesSlides/notesSlide11.xml"/><Relationship Id="rId15" Type="http://schemas.openxmlformats.org/officeDocument/2006/relationships/slideLayout" Target="../slideLayouts/slideLayout1.xml"/><Relationship Id="rId14" Type="http://schemas.openxmlformats.org/officeDocument/2006/relationships/tags" Target="../tags/tag100.xml"/><Relationship Id="rId13" Type="http://schemas.openxmlformats.org/officeDocument/2006/relationships/image" Target="../media/image20.png"/><Relationship Id="rId12" Type="http://schemas.openxmlformats.org/officeDocument/2006/relationships/tags" Target="../tags/tag99.xml"/><Relationship Id="rId11" Type="http://schemas.openxmlformats.org/officeDocument/2006/relationships/image" Target="../media/image19.png"/><Relationship Id="rId10" Type="http://schemas.openxmlformats.org/officeDocument/2006/relationships/tags" Target="../tags/tag98.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01.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1.xml"/><Relationship Id="rId6" Type="http://schemas.openxmlformats.org/officeDocument/2006/relationships/tags" Target="../tags/tag104.xml"/><Relationship Id="rId5" Type="http://schemas.openxmlformats.org/officeDocument/2006/relationships/image" Target="../media/image26.png"/><Relationship Id="rId4" Type="http://schemas.openxmlformats.org/officeDocument/2006/relationships/tags" Target="../tags/tag103.xml"/><Relationship Id="rId3" Type="http://schemas.openxmlformats.org/officeDocument/2006/relationships/image" Target="../media/image25.png"/><Relationship Id="rId2" Type="http://schemas.openxmlformats.org/officeDocument/2006/relationships/tags" Target="../tags/tag102.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1.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image" Target="../media/image28.png"/><Relationship Id="rId4" Type="http://schemas.openxmlformats.org/officeDocument/2006/relationships/tags" Target="../tags/tag106.xml"/><Relationship Id="rId3" Type="http://schemas.openxmlformats.org/officeDocument/2006/relationships/image" Target="../media/image27.png"/><Relationship Id="rId2" Type="http://schemas.openxmlformats.org/officeDocument/2006/relationships/tags" Target="../tags/tag105.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tags" Target="../tags/tag110.xml"/><Relationship Id="rId3" Type="http://schemas.openxmlformats.org/officeDocument/2006/relationships/image" Target="../media/image29.png"/><Relationship Id="rId2" Type="http://schemas.openxmlformats.org/officeDocument/2006/relationships/tags" Target="../tags/tag109.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image" Target="../media/image30.png"/><Relationship Id="rId2" Type="http://schemas.openxmlformats.org/officeDocument/2006/relationships/tags" Target="../tags/tag11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4.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14.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5.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tags" Target="../tags/tag67.xml"/><Relationship Id="rId3" Type="http://schemas.openxmlformats.org/officeDocument/2006/relationships/image" Target="../media/image3.png"/><Relationship Id="rId2" Type="http://schemas.openxmlformats.org/officeDocument/2006/relationships/tags" Target="../tags/tag66.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tags" Target="../tags/tag69.xml"/><Relationship Id="rId3" Type="http://schemas.openxmlformats.org/officeDocument/2006/relationships/image" Target="../media/image4.png"/><Relationship Id="rId2" Type="http://schemas.openxmlformats.org/officeDocument/2006/relationships/tags" Target="../tags/tag68.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tags" Target="../tags/tag71.xml"/><Relationship Id="rId3" Type="http://schemas.openxmlformats.org/officeDocument/2006/relationships/image" Target="../media/image5.png"/><Relationship Id="rId2" Type="http://schemas.openxmlformats.org/officeDocument/2006/relationships/tags" Target="../tags/tag70.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tags" Target="../tags/tag73.xml"/><Relationship Id="rId3" Type="http://schemas.openxmlformats.org/officeDocument/2006/relationships/image" Target="../media/image6.png"/><Relationship Id="rId2" Type="http://schemas.openxmlformats.org/officeDocument/2006/relationships/tags" Target="../tags/tag72.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74.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tags" Target="../tags/tag76.xml"/><Relationship Id="rId3" Type="http://schemas.openxmlformats.org/officeDocument/2006/relationships/image" Target="../media/image7.png"/><Relationship Id="rId2" Type="http://schemas.openxmlformats.org/officeDocument/2006/relationships/tags" Target="../tags/tag75.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文本框 3"/>
          <p:cNvSpPr txBox="1"/>
          <p:nvPr/>
        </p:nvSpPr>
        <p:spPr>
          <a:xfrm>
            <a:off x="8758555" y="5060950"/>
            <a:ext cx="2723515" cy="398780"/>
          </a:xfrm>
          <a:prstGeom prst="rect">
            <a:avLst/>
          </a:prstGeom>
          <a:noFill/>
        </p:spPr>
        <p:txBody>
          <a:bodyPr wrap="square" rtlCol="0">
            <a:spAutoFit/>
          </a:bodyPr>
          <a:lstStyle/>
          <a:p>
            <a:r>
              <a:rPr lang="zh-CN" altLang="en-US" sz="2000"/>
              <a:t>汇报人：</a:t>
            </a:r>
            <a:r>
              <a:rPr lang="zh-CN" altLang="en-US" sz="2000"/>
              <a:t>王振行</a:t>
            </a:r>
            <a:endParaRPr lang="zh-CN" altLang="en-US" sz="2000"/>
          </a:p>
        </p:txBody>
      </p:sp>
      <p:sp>
        <p:nvSpPr>
          <p:cNvPr id="7" name="文本框 6"/>
          <p:cNvSpPr txBox="1"/>
          <p:nvPr/>
        </p:nvSpPr>
        <p:spPr>
          <a:xfrm>
            <a:off x="8758555" y="5715000"/>
            <a:ext cx="2157730" cy="398780"/>
          </a:xfrm>
          <a:prstGeom prst="rect">
            <a:avLst/>
          </a:prstGeom>
          <a:noFill/>
        </p:spPr>
        <p:txBody>
          <a:bodyPr wrap="square" rtlCol="0">
            <a:spAutoFit/>
          </a:bodyPr>
          <a:lstStyle/>
          <a:p>
            <a:r>
              <a:rPr lang="zh-CN" altLang="en-US" sz="2000"/>
              <a:t>导师：董敏</a:t>
            </a:r>
            <a:endParaRPr lang="zh-CN" altLang="en-US" sz="200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8" name="文本框 7"/>
          <p:cNvSpPr txBox="1"/>
          <p:nvPr/>
        </p:nvSpPr>
        <p:spPr>
          <a:xfrm>
            <a:off x="8758555" y="4563983"/>
            <a:ext cx="2157730" cy="368300"/>
          </a:xfrm>
          <a:prstGeom prst="rect">
            <a:avLst/>
          </a:prstGeom>
          <a:noFill/>
        </p:spPr>
        <p:txBody>
          <a:bodyPr wrap="square" rtlCol="0">
            <a:spAutoFit/>
          </a:bodyPr>
          <a:lstStyle/>
          <a:p>
            <a:r>
              <a:rPr lang="zh-CN" altLang="en-US" dirty="0"/>
              <a:t>来源：</a:t>
            </a:r>
            <a:r>
              <a:rPr lang="en-US" altLang="zh-CN" dirty="0"/>
              <a:t>ICME2023</a:t>
            </a:r>
            <a:endParaRPr lang="en-US" altLang="zh-CN" dirty="0"/>
          </a:p>
        </p:txBody>
      </p:sp>
      <p:pic>
        <p:nvPicPr>
          <p:cNvPr id="2" name="图片 1"/>
          <p:cNvPicPr>
            <a:picLocks noChangeAspect="1"/>
          </p:cNvPicPr>
          <p:nvPr>
            <p:custDataLst>
              <p:tags r:id="rId2"/>
            </p:custDataLst>
          </p:nvPr>
        </p:nvPicPr>
        <p:blipFill>
          <a:blip r:embed="rId3"/>
          <a:stretch>
            <a:fillRect/>
          </a:stretch>
        </p:blipFill>
        <p:spPr>
          <a:xfrm>
            <a:off x="2252980" y="845820"/>
            <a:ext cx="7497445" cy="3617595"/>
          </a:xfrm>
          <a:prstGeom prst="rect">
            <a:avLst/>
          </a:prstGeom>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原理</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655955" y="896620"/>
            <a:ext cx="6096000" cy="398780"/>
          </a:xfrm>
          <a:prstGeom prst="rect">
            <a:avLst/>
          </a:prstGeom>
          <a:noFill/>
        </p:spPr>
        <p:txBody>
          <a:bodyPr wrap="square" rtlCol="0" anchor="t">
            <a:spAutoFit/>
          </a:bodyPr>
          <a:p>
            <a:r>
              <a:rPr lang="zh-CN" altLang="en-US"/>
              <a:t>相似特征区分</a:t>
            </a:r>
            <a:r>
              <a:rPr lang="en-US" altLang="zh-CN"/>
              <a:t>(</a:t>
            </a:r>
            <a:r>
              <a:rPr lang="en-US" altLang="zh-CN" sz="2000"/>
              <a:t>Similarity </a:t>
            </a:r>
            <a:r>
              <a:rPr lang="en-US" altLang="zh-CN"/>
              <a:t>Feature Distinguishing)</a:t>
            </a:r>
            <a:endParaRPr lang="en-US" altLang="zh-CN"/>
          </a:p>
        </p:txBody>
      </p:sp>
      <p:sp>
        <p:nvSpPr>
          <p:cNvPr id="15" name="文本框 14"/>
          <p:cNvSpPr txBox="1"/>
          <p:nvPr/>
        </p:nvSpPr>
        <p:spPr>
          <a:xfrm>
            <a:off x="1045210" y="1939925"/>
            <a:ext cx="2360295" cy="398780"/>
          </a:xfrm>
          <a:prstGeom prst="rect">
            <a:avLst/>
          </a:prstGeom>
          <a:noFill/>
        </p:spPr>
        <p:txBody>
          <a:bodyPr wrap="square" rtlCol="0">
            <a:spAutoFit/>
          </a:bodyPr>
          <a:p>
            <a:r>
              <a:rPr lang="zh-CN" altLang="en-US" sz="2000">
                <a:latin typeface="宋体" panose="02010600030101010101" pitchFamily="2" charset="-122"/>
                <a:ea typeface="宋体" panose="02010600030101010101" pitchFamily="2" charset="-122"/>
              </a:rPr>
              <a:t>CMO方法：</a:t>
            </a:r>
            <a:endParaRPr lang="zh-CN" altLang="en-US"/>
          </a:p>
        </p:txBody>
      </p:sp>
      <p:pic>
        <p:nvPicPr>
          <p:cNvPr id="19" name="图片 18"/>
          <p:cNvPicPr>
            <a:picLocks noChangeAspect="1"/>
          </p:cNvPicPr>
          <p:nvPr>
            <p:custDataLst>
              <p:tags r:id="rId2"/>
            </p:custDataLst>
          </p:nvPr>
        </p:nvPicPr>
        <p:blipFill>
          <a:blip r:embed="rId3"/>
          <a:stretch>
            <a:fillRect/>
          </a:stretch>
        </p:blipFill>
        <p:spPr>
          <a:xfrm>
            <a:off x="5385435" y="4197985"/>
            <a:ext cx="5265420" cy="899160"/>
          </a:xfrm>
          <a:prstGeom prst="rect">
            <a:avLst/>
          </a:prstGeom>
        </p:spPr>
      </p:pic>
      <p:sp>
        <p:nvSpPr>
          <p:cNvPr id="20" name="文本框 19"/>
          <p:cNvSpPr txBox="1"/>
          <p:nvPr/>
        </p:nvSpPr>
        <p:spPr>
          <a:xfrm>
            <a:off x="2523490" y="1939925"/>
            <a:ext cx="6096000" cy="1014730"/>
          </a:xfrm>
          <a:prstGeom prst="rect">
            <a:avLst/>
          </a:prstGeom>
          <a:noFill/>
        </p:spPr>
        <p:txBody>
          <a:bodyPr wrap="square" rtlCol="0" anchor="t">
            <a:spAutoFit/>
          </a:bodyPr>
          <a:p>
            <a:r>
              <a:rPr lang="zh-CN" altLang="en-US" sz="2000">
                <a:latin typeface="宋体" panose="02010600030101010101" pitchFamily="2" charset="-122"/>
                <a:ea typeface="宋体" panose="02010600030101010101" pitchFamily="2" charset="-122"/>
              </a:rPr>
              <a:t>该方法使用 CutMix数据增强方法将多数类的语义转移到有限数量的类。新的训练图像和相应的标签生成如下</a:t>
            </a:r>
            <a:endParaRPr lang="zh-CN" altLang="en-US" sz="2000">
              <a:latin typeface="宋体" panose="02010600030101010101" pitchFamily="2" charset="-122"/>
              <a:ea typeface="宋体" panose="02010600030101010101" pitchFamily="2" charset="-122"/>
            </a:endParaRPr>
          </a:p>
        </p:txBody>
      </p:sp>
      <p:pic>
        <p:nvPicPr>
          <p:cNvPr id="22" name="图片 21"/>
          <p:cNvPicPr>
            <a:picLocks noChangeAspect="1"/>
          </p:cNvPicPr>
          <p:nvPr>
            <p:custDataLst>
              <p:tags r:id="rId4"/>
            </p:custDataLst>
          </p:nvPr>
        </p:nvPicPr>
        <p:blipFill>
          <a:blip r:embed="rId5"/>
          <a:stretch>
            <a:fillRect/>
          </a:stretch>
        </p:blipFill>
        <p:spPr>
          <a:xfrm>
            <a:off x="1338580" y="3166110"/>
            <a:ext cx="1440180" cy="967740"/>
          </a:xfrm>
          <a:prstGeom prst="rect">
            <a:avLst/>
          </a:prstGeom>
        </p:spPr>
      </p:pic>
      <p:pic>
        <p:nvPicPr>
          <p:cNvPr id="23" name="图片 22"/>
          <p:cNvPicPr>
            <a:picLocks noChangeAspect="1"/>
          </p:cNvPicPr>
          <p:nvPr>
            <p:custDataLst>
              <p:tags r:id="rId6"/>
            </p:custDataLst>
          </p:nvPr>
        </p:nvPicPr>
        <p:blipFill>
          <a:blip r:embed="rId7"/>
          <a:stretch>
            <a:fillRect/>
          </a:stretch>
        </p:blipFill>
        <p:spPr>
          <a:xfrm>
            <a:off x="1338580" y="4939030"/>
            <a:ext cx="1478280" cy="1013460"/>
          </a:xfrm>
          <a:prstGeom prst="rect">
            <a:avLst/>
          </a:prstGeom>
        </p:spPr>
      </p:pic>
      <p:pic>
        <p:nvPicPr>
          <p:cNvPr id="24" name="图片 23"/>
          <p:cNvPicPr>
            <a:picLocks noChangeAspect="1"/>
          </p:cNvPicPr>
          <p:nvPr>
            <p:custDataLst>
              <p:tags r:id="rId8"/>
            </p:custDataLst>
          </p:nvPr>
        </p:nvPicPr>
        <p:blipFill>
          <a:blip r:embed="rId9"/>
          <a:stretch>
            <a:fillRect/>
          </a:stretch>
        </p:blipFill>
        <p:spPr>
          <a:xfrm>
            <a:off x="3150870" y="4133850"/>
            <a:ext cx="1440180" cy="990600"/>
          </a:xfrm>
          <a:prstGeom prst="rect">
            <a:avLst/>
          </a:prstGeom>
        </p:spPr>
      </p:pic>
      <p:pic>
        <p:nvPicPr>
          <p:cNvPr id="7" name="图片 6"/>
          <p:cNvPicPr>
            <a:picLocks noChangeAspect="1"/>
          </p:cNvPicPr>
          <p:nvPr>
            <p:custDataLst>
              <p:tags r:id="rId10"/>
            </p:custDataLst>
          </p:nvPr>
        </p:nvPicPr>
        <p:blipFill>
          <a:blip r:embed="rId11"/>
          <a:stretch>
            <a:fillRect/>
          </a:stretch>
        </p:blipFill>
        <p:spPr>
          <a:xfrm>
            <a:off x="2313305" y="4133850"/>
            <a:ext cx="758825" cy="861695"/>
          </a:xfrm>
          <a:prstGeom prst="rect">
            <a:avLst/>
          </a:prstGeom>
        </p:spPr>
      </p:pic>
    </p:spTree>
    <p:custDataLst>
      <p:tags r:id="rId1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原理</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643890" y="934720"/>
            <a:ext cx="6096000" cy="398780"/>
          </a:xfrm>
          <a:prstGeom prst="rect">
            <a:avLst/>
          </a:prstGeom>
          <a:noFill/>
        </p:spPr>
        <p:txBody>
          <a:bodyPr wrap="square" rtlCol="0" anchor="t">
            <a:spAutoFit/>
          </a:bodyPr>
          <a:p>
            <a:r>
              <a:rPr lang="zh-CN" altLang="en-US" sz="2000"/>
              <a:t>CMO中的标签权重分配是不合理的</a:t>
            </a:r>
            <a:endParaRPr lang="zh-CN" altLang="en-US" sz="2000"/>
          </a:p>
        </p:txBody>
      </p:sp>
      <p:sp>
        <p:nvSpPr>
          <p:cNvPr id="7" name="文本框 6"/>
          <p:cNvSpPr txBox="1"/>
          <p:nvPr/>
        </p:nvSpPr>
        <p:spPr>
          <a:xfrm>
            <a:off x="1641475" y="1699260"/>
            <a:ext cx="8168005" cy="706755"/>
          </a:xfrm>
          <a:prstGeom prst="rect">
            <a:avLst/>
          </a:prstGeom>
          <a:noFill/>
        </p:spPr>
        <p:txBody>
          <a:bodyPr wrap="square" rtlCol="0" anchor="t">
            <a:spAutoFit/>
          </a:bodyPr>
          <a:p>
            <a:pPr algn="l">
              <a:buClrTx/>
              <a:buSzTx/>
              <a:buFontTx/>
            </a:pPr>
            <a:r>
              <a:rPr lang="zh-CN" altLang="en-US" sz="2000">
                <a:latin typeface="宋体" panose="02010600030101010101" pitchFamily="2" charset="-122"/>
                <a:ea typeface="宋体" panose="02010600030101010101" pitchFamily="2" charset="-122"/>
              </a:rPr>
              <a:t>混合比 λ 仅由掩模的尺寸决定，在许多情况下可能不准确。如</a:t>
            </a:r>
            <a:r>
              <a:rPr lang="zh-CN" altLang="en-US" sz="2000">
                <a:latin typeface="宋体" panose="02010600030101010101" pitchFamily="2" charset="-122"/>
                <a:ea typeface="宋体" panose="02010600030101010101" pitchFamily="2" charset="-122"/>
              </a:rPr>
              <a:t>下图所示，组合形成的新样本发生了明显变化，但标签分配仍保持原来的比例</a:t>
            </a:r>
            <a:endParaRPr lang="zh-CN" altLang="en-US" sz="2000">
              <a:latin typeface="宋体" panose="02010600030101010101" pitchFamily="2" charset="-122"/>
              <a:ea typeface="宋体" panose="02010600030101010101" pitchFamily="2" charset="-122"/>
            </a:endParaRPr>
          </a:p>
        </p:txBody>
      </p:sp>
      <p:pic>
        <p:nvPicPr>
          <p:cNvPr id="8" name="图片 7"/>
          <p:cNvPicPr>
            <a:picLocks noChangeAspect="1"/>
          </p:cNvPicPr>
          <p:nvPr>
            <p:custDataLst>
              <p:tags r:id="rId2"/>
            </p:custDataLst>
          </p:nvPr>
        </p:nvPicPr>
        <p:blipFill>
          <a:blip r:embed="rId3"/>
          <a:srcRect b="38570"/>
          <a:stretch>
            <a:fillRect/>
          </a:stretch>
        </p:blipFill>
        <p:spPr>
          <a:xfrm>
            <a:off x="3226435" y="2802255"/>
            <a:ext cx="4739005" cy="1795145"/>
          </a:xfrm>
          <a:prstGeom prst="rect">
            <a:avLst/>
          </a:prstGeom>
        </p:spPr>
      </p:pic>
      <p:sp>
        <p:nvSpPr>
          <p:cNvPr id="11" name="文本框 10"/>
          <p:cNvSpPr txBox="1"/>
          <p:nvPr/>
        </p:nvSpPr>
        <p:spPr>
          <a:xfrm>
            <a:off x="1934845" y="5055235"/>
            <a:ext cx="7339330" cy="398780"/>
          </a:xfrm>
          <a:prstGeom prst="rect">
            <a:avLst/>
          </a:prstGeom>
          <a:noFill/>
        </p:spPr>
        <p:txBody>
          <a:bodyPr wrap="square" rtlCol="0" anchor="t">
            <a:spAutoFit/>
          </a:bodyPr>
          <a:p>
            <a:r>
              <a:rPr lang="zh-CN" altLang="en-US" sz="2000">
                <a:latin typeface="宋体" panose="02010600030101010101" pitchFamily="2" charset="-122"/>
                <a:ea typeface="宋体" panose="02010600030101010101" pitchFamily="2" charset="-122"/>
              </a:rPr>
              <a:t>提出了相似特征区分模块，以更准确地为新图像分配标签权重</a:t>
            </a:r>
            <a:endParaRPr lang="zh-CN" altLang="en-US"/>
          </a:p>
        </p:txBody>
      </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原理</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08940" y="951865"/>
            <a:ext cx="7237730" cy="398780"/>
          </a:xfrm>
          <a:prstGeom prst="rect">
            <a:avLst/>
          </a:prstGeom>
          <a:noFill/>
        </p:spPr>
        <p:txBody>
          <a:bodyPr wrap="square" rtlCol="0" anchor="t">
            <a:spAutoFit/>
          </a:bodyPr>
          <a:p>
            <a:r>
              <a:rPr lang="zh-CN" altLang="en-US" sz="2000"/>
              <a:t>分别根据前景和背景图像标签获得新样本的类相关显着性图 Sc</a:t>
            </a:r>
            <a:endParaRPr lang="zh-CN" altLang="en-US" sz="2000"/>
          </a:p>
        </p:txBody>
      </p:sp>
      <p:sp>
        <p:nvSpPr>
          <p:cNvPr id="7" name="文本框 6"/>
          <p:cNvSpPr txBox="1"/>
          <p:nvPr/>
        </p:nvSpPr>
        <p:spPr>
          <a:xfrm>
            <a:off x="1795780" y="1669415"/>
            <a:ext cx="7954645" cy="706755"/>
          </a:xfrm>
          <a:prstGeom prst="rect">
            <a:avLst/>
          </a:prstGeom>
          <a:noFill/>
        </p:spPr>
        <p:txBody>
          <a:bodyPr wrap="square" rtlCol="0" anchor="t">
            <a:spAutoFit/>
          </a:bodyPr>
          <a:p>
            <a:r>
              <a:rPr lang="zh-CN" altLang="en-US" sz="2000">
                <a:latin typeface="宋体" panose="02010600030101010101" pitchFamily="2" charset="-122"/>
                <a:ea typeface="宋体" panose="02010600030101010101" pitchFamily="2" charset="-122"/>
              </a:rPr>
              <a:t>将显着图中比显着阈值更重要的像素设置为显着分区。最后，根据标签对应的显着性分区的比例，将目标分数分配给新样本。</a:t>
            </a:r>
            <a:endParaRPr lang="zh-CN" altLang="en-US"/>
          </a:p>
        </p:txBody>
      </p:sp>
      <p:pic>
        <p:nvPicPr>
          <p:cNvPr id="8" name="图片 7"/>
          <p:cNvPicPr>
            <a:picLocks noChangeAspect="1"/>
          </p:cNvPicPr>
          <p:nvPr>
            <p:custDataLst>
              <p:tags r:id="rId2"/>
            </p:custDataLst>
          </p:nvPr>
        </p:nvPicPr>
        <p:blipFill>
          <a:blip r:embed="rId3"/>
          <a:stretch>
            <a:fillRect/>
          </a:stretch>
        </p:blipFill>
        <p:spPr>
          <a:xfrm>
            <a:off x="5546090" y="3287395"/>
            <a:ext cx="5303520" cy="1447800"/>
          </a:xfrm>
          <a:prstGeom prst="rect">
            <a:avLst/>
          </a:prstGeom>
        </p:spPr>
      </p:pic>
      <p:pic>
        <p:nvPicPr>
          <p:cNvPr id="11" name="图片 10"/>
          <p:cNvPicPr>
            <a:picLocks noChangeAspect="1"/>
          </p:cNvPicPr>
          <p:nvPr>
            <p:custDataLst>
              <p:tags r:id="rId4"/>
            </p:custDataLst>
          </p:nvPr>
        </p:nvPicPr>
        <p:blipFill>
          <a:blip r:embed="rId5"/>
          <a:stretch>
            <a:fillRect/>
          </a:stretch>
        </p:blipFill>
        <p:spPr>
          <a:xfrm>
            <a:off x="756285" y="2839720"/>
            <a:ext cx="4739640" cy="2926080"/>
          </a:xfrm>
          <a:prstGeom prst="rect">
            <a:avLst/>
          </a:prstGeom>
        </p:spPr>
      </p:pic>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原理</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845185" y="896620"/>
            <a:ext cx="6096000" cy="398780"/>
          </a:xfrm>
          <a:prstGeom prst="rect">
            <a:avLst/>
          </a:prstGeom>
          <a:noFill/>
        </p:spPr>
        <p:txBody>
          <a:bodyPr wrap="square" rtlCol="0" anchor="t">
            <a:spAutoFit/>
          </a:bodyPr>
          <a:p>
            <a:r>
              <a:rPr lang="zh-CN" altLang="en-US"/>
              <a:t>特征显着性重新平衡</a:t>
            </a:r>
            <a:r>
              <a:rPr lang="en-US" altLang="zh-CN"/>
              <a:t>(</a:t>
            </a:r>
            <a:r>
              <a:rPr lang="en-US" altLang="zh-CN" sz="2000"/>
              <a:t>Feature </a:t>
            </a:r>
            <a:r>
              <a:rPr lang="en-US" altLang="zh-CN"/>
              <a:t>Saliency Rebalancing)</a:t>
            </a:r>
            <a:endParaRPr lang="en-US" altLang="zh-CN"/>
          </a:p>
        </p:txBody>
      </p:sp>
      <p:sp>
        <p:nvSpPr>
          <p:cNvPr id="8" name="文本框 7"/>
          <p:cNvSpPr txBox="1"/>
          <p:nvPr/>
        </p:nvSpPr>
        <p:spPr>
          <a:xfrm>
            <a:off x="845185" y="1750695"/>
            <a:ext cx="4656455" cy="1014730"/>
          </a:xfrm>
          <a:prstGeom prst="rect">
            <a:avLst/>
          </a:prstGeom>
          <a:noFill/>
        </p:spPr>
        <p:txBody>
          <a:bodyPr wrap="square" rtlCol="0" anchor="t">
            <a:spAutoFit/>
          </a:bodyPr>
          <a:p>
            <a:r>
              <a:rPr lang="zh-CN" altLang="en-US" sz="2000">
                <a:latin typeface="宋体" panose="02010600030101010101" pitchFamily="2" charset="-122"/>
                <a:ea typeface="宋体" panose="02010600030101010101" pitchFamily="2" charset="-122"/>
              </a:rPr>
              <a:t>首先使用等式（1）基于特征图A计算类加权显着性图Sc，然后基于显着性图Sc计算增强掩模Maug</a:t>
            </a:r>
            <a:endParaRPr lang="zh-CN" altLang="en-US" sz="2000">
              <a:latin typeface="宋体" panose="02010600030101010101" pitchFamily="2" charset="-122"/>
              <a:ea typeface="宋体" panose="02010600030101010101" pitchFamily="2" charset="-122"/>
            </a:endParaRPr>
          </a:p>
        </p:txBody>
      </p:sp>
      <p:pic>
        <p:nvPicPr>
          <p:cNvPr id="11" name="图片 10"/>
          <p:cNvPicPr>
            <a:picLocks noChangeAspect="1"/>
          </p:cNvPicPr>
          <p:nvPr>
            <p:custDataLst>
              <p:tags r:id="rId2"/>
            </p:custDataLst>
          </p:nvPr>
        </p:nvPicPr>
        <p:blipFill>
          <a:blip r:embed="rId3"/>
          <a:stretch>
            <a:fillRect/>
          </a:stretch>
        </p:blipFill>
        <p:spPr>
          <a:xfrm>
            <a:off x="1058545" y="2865755"/>
            <a:ext cx="4516755" cy="990600"/>
          </a:xfrm>
          <a:prstGeom prst="rect">
            <a:avLst/>
          </a:prstGeom>
        </p:spPr>
      </p:pic>
      <p:pic>
        <p:nvPicPr>
          <p:cNvPr id="15" name="图片 14"/>
          <p:cNvPicPr>
            <a:picLocks noChangeAspect="1"/>
          </p:cNvPicPr>
          <p:nvPr>
            <p:custDataLst>
              <p:tags r:id="rId4"/>
            </p:custDataLst>
          </p:nvPr>
        </p:nvPicPr>
        <p:blipFill>
          <a:blip r:embed="rId5"/>
          <a:stretch>
            <a:fillRect/>
          </a:stretch>
        </p:blipFill>
        <p:spPr>
          <a:xfrm>
            <a:off x="939800" y="4429125"/>
            <a:ext cx="3894455" cy="828675"/>
          </a:xfrm>
          <a:prstGeom prst="rect">
            <a:avLst/>
          </a:prstGeom>
        </p:spPr>
      </p:pic>
      <p:pic>
        <p:nvPicPr>
          <p:cNvPr id="20" name="图片 19"/>
          <p:cNvPicPr>
            <a:picLocks noChangeAspect="1"/>
          </p:cNvPicPr>
          <p:nvPr>
            <p:custDataLst>
              <p:tags r:id="rId6"/>
            </p:custDataLst>
          </p:nvPr>
        </p:nvPicPr>
        <p:blipFill>
          <a:blip r:embed="rId7"/>
          <a:stretch>
            <a:fillRect/>
          </a:stretch>
        </p:blipFill>
        <p:spPr>
          <a:xfrm>
            <a:off x="5865495" y="1751965"/>
            <a:ext cx="5327650" cy="2406650"/>
          </a:xfrm>
          <a:prstGeom prst="rect">
            <a:avLst/>
          </a:prstGeom>
        </p:spPr>
      </p:pic>
      <p:pic>
        <p:nvPicPr>
          <p:cNvPr id="29" name="图片 28"/>
          <p:cNvPicPr>
            <a:picLocks noChangeAspect="1"/>
          </p:cNvPicPr>
          <p:nvPr>
            <p:custDataLst>
              <p:tags r:id="rId8"/>
            </p:custDataLst>
          </p:nvPr>
        </p:nvPicPr>
        <p:blipFill>
          <a:blip r:embed="rId9"/>
          <a:stretch>
            <a:fillRect/>
          </a:stretch>
        </p:blipFill>
        <p:spPr>
          <a:xfrm>
            <a:off x="9328785" y="3315335"/>
            <a:ext cx="233045" cy="227330"/>
          </a:xfrm>
          <a:prstGeom prst="rect">
            <a:avLst/>
          </a:prstGeom>
        </p:spPr>
      </p:pic>
      <p:pic>
        <p:nvPicPr>
          <p:cNvPr id="30" name="图片 29"/>
          <p:cNvPicPr>
            <a:picLocks noChangeAspect="1"/>
          </p:cNvPicPr>
          <p:nvPr>
            <p:custDataLst>
              <p:tags r:id="rId10"/>
            </p:custDataLst>
          </p:nvPr>
        </p:nvPicPr>
        <p:blipFill>
          <a:blip r:embed="rId11"/>
          <a:stretch>
            <a:fillRect/>
          </a:stretch>
        </p:blipFill>
        <p:spPr>
          <a:xfrm>
            <a:off x="10653395" y="4053840"/>
            <a:ext cx="298450" cy="285750"/>
          </a:xfrm>
          <a:prstGeom prst="rect">
            <a:avLst/>
          </a:prstGeom>
        </p:spPr>
      </p:pic>
    </p:spTree>
    <p:custDataLst>
      <p:tags r:id="rId1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原理</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845185" y="896620"/>
            <a:ext cx="6096000" cy="398780"/>
          </a:xfrm>
          <a:prstGeom prst="rect">
            <a:avLst/>
          </a:prstGeom>
          <a:noFill/>
        </p:spPr>
        <p:txBody>
          <a:bodyPr wrap="square" rtlCol="0" anchor="t">
            <a:spAutoFit/>
          </a:bodyPr>
          <a:p>
            <a:r>
              <a:rPr lang="zh-CN" altLang="en-US" sz="2000"/>
              <a:t>特征显着性重新平衡</a:t>
            </a:r>
            <a:r>
              <a:rPr lang="en-US" altLang="zh-CN" sz="2000"/>
              <a:t>(Feature Saliency Rebalancing)</a:t>
            </a:r>
            <a:endParaRPr lang="en-US" altLang="zh-CN" sz="2000"/>
          </a:p>
        </p:txBody>
      </p:sp>
      <p:sp>
        <p:nvSpPr>
          <p:cNvPr id="19" name="文本框 18"/>
          <p:cNvSpPr txBox="1"/>
          <p:nvPr/>
        </p:nvSpPr>
        <p:spPr>
          <a:xfrm>
            <a:off x="1093470" y="1704340"/>
            <a:ext cx="4309110" cy="706755"/>
          </a:xfrm>
          <a:prstGeom prst="rect">
            <a:avLst/>
          </a:prstGeom>
          <a:noFill/>
        </p:spPr>
        <p:txBody>
          <a:bodyPr wrap="square" rtlCol="0" anchor="t">
            <a:spAutoFit/>
          </a:bodyPr>
          <a:p>
            <a:pPr algn="l">
              <a:buClrTx/>
              <a:buSzTx/>
              <a:buFontTx/>
            </a:pPr>
            <a:r>
              <a:rPr lang="zh-CN" altLang="en-US" sz="2000">
                <a:latin typeface="宋体" panose="02010600030101010101" pitchFamily="2" charset="-122"/>
                <a:ea typeface="宋体" panose="02010600030101010101" pitchFamily="2" charset="-122"/>
              </a:rPr>
              <a:t>模型只能检测图像中最分类的特征，而忽略大量其他关键特征</a:t>
            </a:r>
            <a:endParaRPr lang="zh-CN" altLang="en-US" sz="2000">
              <a:latin typeface="宋体" panose="02010600030101010101" pitchFamily="2" charset="-122"/>
              <a:ea typeface="宋体" panose="02010600030101010101" pitchFamily="2" charset="-122"/>
            </a:endParaRPr>
          </a:p>
        </p:txBody>
      </p:sp>
      <p:sp>
        <p:nvSpPr>
          <p:cNvPr id="20" name="文本框 19"/>
          <p:cNvSpPr txBox="1"/>
          <p:nvPr/>
        </p:nvSpPr>
        <p:spPr>
          <a:xfrm>
            <a:off x="1093470" y="2694940"/>
            <a:ext cx="4309110" cy="1014730"/>
          </a:xfrm>
          <a:prstGeom prst="rect">
            <a:avLst/>
          </a:prstGeom>
          <a:noFill/>
        </p:spPr>
        <p:txBody>
          <a:bodyPr wrap="square" rtlCol="0" anchor="t">
            <a:spAutoFit/>
          </a:bodyPr>
          <a:p>
            <a:pPr algn="l">
              <a:buClrTx/>
              <a:buSzTx/>
              <a:buFontTx/>
            </a:pPr>
            <a:r>
              <a:rPr lang="zh-CN" altLang="en-US" sz="2000">
                <a:latin typeface="宋体" panose="02010600030101010101" pitchFamily="2" charset="-122"/>
                <a:ea typeface="宋体" panose="02010600030101010101" pitchFamily="2" charset="-122"/>
              </a:rPr>
              <a:t>提出了一个与类相关的特征扩展模块，该模块从特征中丢弃最分类的特征。该模块强制模型学习更多特征</a:t>
            </a:r>
            <a:endParaRPr lang="zh-CN" altLang="en-US" sz="2000">
              <a:latin typeface="宋体" panose="02010600030101010101" pitchFamily="2" charset="-122"/>
              <a:ea typeface="宋体" panose="02010600030101010101" pitchFamily="2" charset="-122"/>
            </a:endParaRPr>
          </a:p>
        </p:txBody>
      </p:sp>
      <p:pic>
        <p:nvPicPr>
          <p:cNvPr id="22" name="图片 21"/>
          <p:cNvPicPr>
            <a:picLocks noChangeAspect="1"/>
          </p:cNvPicPr>
          <p:nvPr>
            <p:custDataLst>
              <p:tags r:id="rId2"/>
            </p:custDataLst>
          </p:nvPr>
        </p:nvPicPr>
        <p:blipFill>
          <a:blip r:embed="rId3"/>
          <a:stretch>
            <a:fillRect/>
          </a:stretch>
        </p:blipFill>
        <p:spPr>
          <a:xfrm>
            <a:off x="845185" y="4556760"/>
            <a:ext cx="4663440" cy="822960"/>
          </a:xfrm>
          <a:prstGeom prst="rect">
            <a:avLst/>
          </a:prstGeom>
        </p:spPr>
      </p:pic>
      <p:sp>
        <p:nvSpPr>
          <p:cNvPr id="23" name="文本框 22"/>
          <p:cNvSpPr txBox="1"/>
          <p:nvPr/>
        </p:nvSpPr>
        <p:spPr>
          <a:xfrm>
            <a:off x="967740" y="4105910"/>
            <a:ext cx="6096000" cy="398780"/>
          </a:xfrm>
          <a:prstGeom prst="rect">
            <a:avLst/>
          </a:prstGeom>
          <a:noFill/>
        </p:spPr>
        <p:txBody>
          <a:bodyPr wrap="square" rtlCol="0" anchor="t">
            <a:spAutoFit/>
          </a:bodyPr>
          <a:p>
            <a:pPr algn="l">
              <a:buClrTx/>
              <a:buSzTx/>
              <a:buFontTx/>
            </a:pPr>
            <a:r>
              <a:rPr lang="zh-CN" altLang="en-US" sz="2000">
                <a:latin typeface="宋体" panose="02010600030101010101" pitchFamily="2" charset="-122"/>
                <a:ea typeface="宋体" panose="02010600030101010101" pitchFamily="2" charset="-122"/>
              </a:rPr>
              <a:t>下降掩模可以表示为：</a:t>
            </a:r>
            <a:endParaRPr lang="zh-CN" altLang="en-US" sz="2000">
              <a:latin typeface="宋体" panose="02010600030101010101" pitchFamily="2" charset="-122"/>
              <a:ea typeface="宋体" panose="02010600030101010101" pitchFamily="2" charset="-122"/>
            </a:endParaRPr>
          </a:p>
        </p:txBody>
      </p:sp>
      <p:pic>
        <p:nvPicPr>
          <p:cNvPr id="25" name="图片 24"/>
          <p:cNvPicPr>
            <a:picLocks noChangeAspect="1"/>
          </p:cNvPicPr>
          <p:nvPr>
            <p:custDataLst>
              <p:tags r:id="rId4"/>
            </p:custDataLst>
          </p:nvPr>
        </p:nvPicPr>
        <p:blipFill>
          <a:blip r:embed="rId5"/>
          <a:stretch>
            <a:fillRect/>
          </a:stretch>
        </p:blipFill>
        <p:spPr>
          <a:xfrm>
            <a:off x="1093470" y="5460365"/>
            <a:ext cx="6096000" cy="373380"/>
          </a:xfrm>
          <a:prstGeom prst="rect">
            <a:avLst/>
          </a:prstGeom>
        </p:spPr>
      </p:pic>
      <p:pic>
        <p:nvPicPr>
          <p:cNvPr id="27" name="图片 26"/>
          <p:cNvPicPr>
            <a:picLocks noChangeAspect="1"/>
          </p:cNvPicPr>
          <p:nvPr>
            <p:custDataLst>
              <p:tags r:id="rId6"/>
            </p:custDataLst>
          </p:nvPr>
        </p:nvPicPr>
        <p:blipFill>
          <a:blip r:embed="rId7"/>
          <a:stretch>
            <a:fillRect/>
          </a:stretch>
        </p:blipFill>
        <p:spPr>
          <a:xfrm>
            <a:off x="3890010" y="5368925"/>
            <a:ext cx="4183380" cy="541020"/>
          </a:xfrm>
          <a:prstGeom prst="rect">
            <a:avLst/>
          </a:prstGeom>
        </p:spPr>
      </p:pic>
      <p:pic>
        <p:nvPicPr>
          <p:cNvPr id="28" name="图片 27"/>
          <p:cNvPicPr>
            <a:picLocks noChangeAspect="1"/>
          </p:cNvPicPr>
          <p:nvPr>
            <p:custDataLst>
              <p:tags r:id="rId8"/>
            </p:custDataLst>
          </p:nvPr>
        </p:nvPicPr>
        <p:blipFill>
          <a:blip r:embed="rId9"/>
          <a:stretch>
            <a:fillRect/>
          </a:stretch>
        </p:blipFill>
        <p:spPr>
          <a:xfrm>
            <a:off x="5644515" y="1583690"/>
            <a:ext cx="5810250" cy="2470150"/>
          </a:xfrm>
          <a:prstGeom prst="rect">
            <a:avLst/>
          </a:prstGeom>
        </p:spPr>
      </p:pic>
      <p:pic>
        <p:nvPicPr>
          <p:cNvPr id="29" name="图片 28"/>
          <p:cNvPicPr>
            <a:picLocks noChangeAspect="1"/>
          </p:cNvPicPr>
          <p:nvPr>
            <p:custDataLst>
              <p:tags r:id="rId10"/>
            </p:custDataLst>
          </p:nvPr>
        </p:nvPicPr>
        <p:blipFill>
          <a:blip r:embed="rId11"/>
          <a:stretch>
            <a:fillRect/>
          </a:stretch>
        </p:blipFill>
        <p:spPr>
          <a:xfrm>
            <a:off x="9396730" y="3311525"/>
            <a:ext cx="241300" cy="234950"/>
          </a:xfrm>
          <a:prstGeom prst="rect">
            <a:avLst/>
          </a:prstGeom>
        </p:spPr>
      </p:pic>
      <p:pic>
        <p:nvPicPr>
          <p:cNvPr id="30" name="图片 29"/>
          <p:cNvPicPr>
            <a:picLocks noChangeAspect="1"/>
          </p:cNvPicPr>
          <p:nvPr>
            <p:custDataLst>
              <p:tags r:id="rId12"/>
            </p:custDataLst>
          </p:nvPr>
        </p:nvPicPr>
        <p:blipFill>
          <a:blip r:embed="rId13"/>
          <a:stretch>
            <a:fillRect/>
          </a:stretch>
        </p:blipFill>
        <p:spPr>
          <a:xfrm>
            <a:off x="10822305" y="4053840"/>
            <a:ext cx="298450" cy="285750"/>
          </a:xfrm>
          <a:prstGeom prst="rect">
            <a:avLst/>
          </a:prstGeom>
        </p:spPr>
      </p:pic>
    </p:spTree>
    <p:custDataLst>
      <p:tags r:id="rId1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文本框 1"/>
          <p:cNvSpPr txBox="1"/>
          <p:nvPr/>
        </p:nvSpPr>
        <p:spPr>
          <a:xfrm>
            <a:off x="4585881" y="1800601"/>
            <a:ext cx="3020239" cy="2214880"/>
          </a:xfrm>
          <a:prstGeom prst="rect">
            <a:avLst/>
          </a:prstGeom>
          <a:noFill/>
        </p:spPr>
        <p:txBody>
          <a:bodyPr wrap="square" rtlCol="0">
            <a:spAutoFit/>
          </a:bodyPr>
          <a:lstStyle/>
          <a:p>
            <a:pPr algn="ctr"/>
            <a:r>
              <a:rPr lang="en-US" altLang="zh-CN" sz="13800" b="1" dirty="0">
                <a:solidFill>
                  <a:schemeClr val="bg1">
                    <a:lumMod val="50000"/>
                  </a:schemeClr>
                </a:solidFill>
                <a:latin typeface="汉仪中黑简" panose="02010600000101010101" charset="-122"/>
                <a:ea typeface="汉仪中黑简" panose="02010600000101010101" charset="-122"/>
                <a:cs typeface="+mn-ea"/>
                <a:sym typeface="汉仪中宋简" panose="02010600000101010101" charset="-128"/>
              </a:rPr>
              <a:t>03</a:t>
            </a:r>
            <a:endParaRPr lang="en-US" altLang="zh-CN" sz="13800" b="1" dirty="0">
              <a:solidFill>
                <a:schemeClr val="bg1">
                  <a:lumMod val="50000"/>
                </a:schemeClr>
              </a:solidFill>
              <a:latin typeface="汉仪中黑简" panose="02010600000101010101" charset="-122"/>
              <a:ea typeface="汉仪中黑简" panose="02010600000101010101" charset="-122"/>
              <a:cs typeface="+mn-ea"/>
              <a:sym typeface="汉仪中宋简" panose="02010600000101010101" charset="-128"/>
            </a:endParaRPr>
          </a:p>
        </p:txBody>
      </p:sp>
      <p:sp>
        <p:nvSpPr>
          <p:cNvPr id="3" name="文本框 2"/>
          <p:cNvSpPr txBox="1"/>
          <p:nvPr/>
        </p:nvSpPr>
        <p:spPr>
          <a:xfrm>
            <a:off x="5371465" y="3555365"/>
            <a:ext cx="1449070" cy="460375"/>
          </a:xfrm>
          <a:prstGeom prst="rect">
            <a:avLst/>
          </a:prstGeom>
          <a:noFill/>
        </p:spPr>
        <p:txBody>
          <a:bodyPr wrap="square" rtlCol="0">
            <a:spAutoFit/>
          </a:bodyPr>
          <a:lstStyle/>
          <a:p>
            <a:pPr algn="dist"/>
            <a:r>
              <a:rPr lang="zh-CN" altLang="en-US" sz="2400" b="1" dirty="0">
                <a:solidFill>
                  <a:schemeClr val="bg1">
                    <a:lumMod val="50000"/>
                  </a:schemeClr>
                </a:solidFill>
                <a:latin typeface="汉仪中黑简" panose="02010600000101010101" charset="-122"/>
                <a:ea typeface="汉仪中黑简" panose="02010600000101010101" charset="-122"/>
                <a:cs typeface="+mn-ea"/>
                <a:sym typeface="汉仪中宋简" panose="02010600000101010101" charset="-128"/>
              </a:rPr>
              <a:t>实验结果</a:t>
            </a:r>
            <a:endParaRPr lang="zh-CN" altLang="en-US" sz="2400" b="1" dirty="0">
              <a:solidFill>
                <a:schemeClr val="bg1">
                  <a:lumMod val="50000"/>
                </a:schemeClr>
              </a:solidFill>
              <a:latin typeface="汉仪中黑简" panose="02010600000101010101" charset="-122"/>
              <a:ea typeface="汉仪中黑简" panose="02010600000101010101" charset="-122"/>
              <a:cs typeface="+mn-ea"/>
              <a:sym typeface="汉仪中宋简" panose="02010600000101010101" charset="-128"/>
            </a:endParaRPr>
          </a:p>
        </p:txBody>
      </p:sp>
      <p:sp>
        <p:nvSpPr>
          <p:cNvPr id="4" name="矩形 3"/>
          <p:cNvSpPr/>
          <p:nvPr/>
        </p:nvSpPr>
        <p:spPr>
          <a:xfrm>
            <a:off x="4729480" y="1734820"/>
            <a:ext cx="2733675" cy="3244850"/>
          </a:xfrm>
          <a:prstGeom prst="rect">
            <a:avLst/>
          </a:prstGeom>
          <a:noFill/>
          <a:ln w="19050">
            <a:solidFill>
              <a:srgbClr val="0F4C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中黑简" panose="02010600000101010101" charset="-122"/>
              <a:ea typeface="汉仪中黑简" panose="02010600000101010101" charset="-122"/>
              <a:cs typeface="+mn-ea"/>
              <a:sym typeface="汉仪中宋简" panose="02010600000101010101" charset="-128"/>
            </a:endParaRPr>
          </a:p>
        </p:txBody>
      </p:sp>
      <p:grpSp>
        <p:nvGrpSpPr>
          <p:cNvPr id="5" name="组合 4"/>
          <p:cNvGrpSpPr/>
          <p:nvPr/>
        </p:nvGrpSpPr>
        <p:grpSpPr>
          <a:xfrm>
            <a:off x="5092979" y="3487523"/>
            <a:ext cx="2513635" cy="1642858"/>
            <a:chOff x="6564556" y="2580634"/>
            <a:chExt cx="2513635" cy="1642858"/>
          </a:xfrm>
        </p:grpSpPr>
        <p:cxnSp>
          <p:nvCxnSpPr>
            <p:cNvPr id="6" name="直接连接符 5"/>
            <p:cNvCxnSpPr/>
            <p:nvPr/>
          </p:nvCxnSpPr>
          <p:spPr>
            <a:xfrm>
              <a:off x="9077556" y="2580634"/>
              <a:ext cx="0" cy="1642858"/>
            </a:xfrm>
            <a:prstGeom prst="line">
              <a:avLst/>
            </a:prstGeom>
            <a:ln>
              <a:solidFill>
                <a:srgbClr val="0F4C83"/>
              </a:solidFill>
            </a:ln>
          </p:spPr>
          <p:style>
            <a:lnRef idx="1">
              <a:schemeClr val="accent3"/>
            </a:lnRef>
            <a:fillRef idx="0">
              <a:schemeClr val="accent3"/>
            </a:fillRef>
            <a:effectRef idx="0">
              <a:schemeClr val="accent3"/>
            </a:effectRef>
            <a:fontRef idx="minor">
              <a:schemeClr val="tx1"/>
            </a:fontRef>
          </p:style>
        </p:cxnSp>
        <p:cxnSp>
          <p:nvCxnSpPr>
            <p:cNvPr id="7" name="直接连接符 6"/>
            <p:cNvCxnSpPr/>
            <p:nvPr/>
          </p:nvCxnSpPr>
          <p:spPr>
            <a:xfrm flipH="1">
              <a:off x="6564556" y="4223492"/>
              <a:ext cx="2513635" cy="0"/>
            </a:xfrm>
            <a:prstGeom prst="line">
              <a:avLst/>
            </a:prstGeom>
            <a:ln>
              <a:solidFill>
                <a:srgbClr val="0F4C83"/>
              </a:solidFill>
            </a:ln>
          </p:spPr>
          <p:style>
            <a:lnRef idx="1">
              <a:schemeClr val="accent3"/>
            </a:lnRef>
            <a:fillRef idx="0">
              <a:schemeClr val="accent3"/>
            </a:fillRef>
            <a:effectRef idx="0">
              <a:schemeClr val="accent3"/>
            </a:effectRef>
            <a:fontRef idx="minor">
              <a:schemeClr val="tx1"/>
            </a:fontRef>
          </p:style>
        </p:cxnSp>
      </p:grpSp>
      <p:sp>
        <p:nvSpPr>
          <p:cNvPr id="8" name="Rectangle 23"/>
          <p:cNvSpPr/>
          <p:nvPr/>
        </p:nvSpPr>
        <p:spPr>
          <a:xfrm>
            <a:off x="4805045" y="3902710"/>
            <a:ext cx="2658110" cy="811530"/>
          </a:xfrm>
          <a:prstGeom prst="rect">
            <a:avLst/>
          </a:prstGeom>
        </p:spPr>
        <p:txBody>
          <a:bodyPr wrap="square">
            <a:noAutofit/>
          </a:bodyPr>
          <a:lstStyle/>
          <a:p>
            <a:pPr algn="ctr" hangingPunct="0">
              <a:lnSpc>
                <a:spcPct val="150000"/>
              </a:lnSpc>
            </a:pPr>
            <a:r>
              <a:rPr lang="en-US" altLang="zh-CN" sz="2400" noProof="1">
                <a:solidFill>
                  <a:schemeClr val="tx1">
                    <a:lumMod val="65000"/>
                    <a:lumOff val="35000"/>
                  </a:schemeClr>
                </a:solidFill>
                <a:latin typeface="Times New Roman" panose="02020603050405020304" charset="0"/>
                <a:ea typeface="汉仪中黑简" panose="02010600000101010101" charset="-122"/>
                <a:cs typeface="Times New Roman" panose="02020603050405020304" charset="0"/>
                <a:sym typeface="+mn-lt"/>
              </a:rPr>
              <a:t>EXPERIMENTAL RESULT</a:t>
            </a:r>
            <a:endParaRPr lang="en-US" altLang="zh-CN" sz="2400" noProof="1">
              <a:solidFill>
                <a:schemeClr val="tx1">
                  <a:lumMod val="65000"/>
                  <a:lumOff val="35000"/>
                </a:schemeClr>
              </a:solidFill>
              <a:latin typeface="Times New Roman" panose="02020603050405020304" charset="0"/>
              <a:ea typeface="汉仪中黑简" panose="02010600000101010101" charset="-122"/>
              <a:cs typeface="Times New Roman" panose="02020603050405020304" charset="0"/>
              <a:sym typeface="+mn-lt"/>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anim calcmode="lin" valueType="num">
                                      <p:cBhvr>
                                        <p:cTn id="22" dur="500" fill="hold"/>
                                        <p:tgtEl>
                                          <p:spTgt spid="8"/>
                                        </p:tgtEl>
                                        <p:attrNameLst>
                                          <p:attrName>ppt_x</p:attrName>
                                        </p:attrNameLst>
                                      </p:cBhvr>
                                      <p:tavLst>
                                        <p:tav tm="0">
                                          <p:val>
                                            <p:strVal val="#ppt_x"/>
                                          </p:val>
                                        </p:tav>
                                        <p:tav tm="100000">
                                          <p:val>
                                            <p:strVal val="#ppt_x"/>
                                          </p:val>
                                        </p:tav>
                                      </p:tavLst>
                                    </p:anim>
                                    <p:anim calcmode="lin" valueType="num">
                                      <p:cBhvr>
                                        <p:cTn id="23" dur="50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6" presetClass="entr" presetSubtype="16"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circle(in)">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bldLvl="0" animBg="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实验结果</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custDataLst>
              <p:tags r:id="rId2"/>
            </p:custDataLst>
          </p:nvPr>
        </p:nvPicPr>
        <p:blipFill>
          <a:blip r:embed="rId3"/>
          <a:stretch>
            <a:fillRect/>
          </a:stretch>
        </p:blipFill>
        <p:spPr>
          <a:xfrm>
            <a:off x="1056005" y="1715135"/>
            <a:ext cx="5568950" cy="3917950"/>
          </a:xfrm>
          <a:prstGeom prst="rect">
            <a:avLst/>
          </a:prstGeom>
        </p:spPr>
      </p:pic>
      <p:sp>
        <p:nvSpPr>
          <p:cNvPr id="8" name="文本框 7"/>
          <p:cNvSpPr txBox="1"/>
          <p:nvPr/>
        </p:nvSpPr>
        <p:spPr>
          <a:xfrm>
            <a:off x="532765" y="906780"/>
            <a:ext cx="3246120" cy="398780"/>
          </a:xfrm>
          <a:prstGeom prst="rect">
            <a:avLst/>
          </a:prstGeom>
          <a:noFill/>
        </p:spPr>
        <p:txBody>
          <a:bodyPr wrap="square" rtlCol="0">
            <a:spAutoFit/>
          </a:bodyPr>
          <a:p>
            <a:r>
              <a:rPr lang="zh-CN" altLang="en-US"/>
              <a:t>消融</a:t>
            </a:r>
            <a:r>
              <a:rPr lang="zh-CN" altLang="en-US" sz="2000"/>
              <a:t>实验</a:t>
            </a:r>
            <a:endParaRPr lang="zh-CN" altLang="en-US" sz="2000"/>
          </a:p>
        </p:txBody>
      </p:sp>
      <p:pic>
        <p:nvPicPr>
          <p:cNvPr id="11" name="图片 10"/>
          <p:cNvPicPr>
            <a:picLocks noChangeAspect="1"/>
          </p:cNvPicPr>
          <p:nvPr>
            <p:custDataLst>
              <p:tags r:id="rId4"/>
            </p:custDataLst>
          </p:nvPr>
        </p:nvPicPr>
        <p:blipFill>
          <a:blip r:embed="rId5"/>
          <a:stretch>
            <a:fillRect/>
          </a:stretch>
        </p:blipFill>
        <p:spPr>
          <a:xfrm>
            <a:off x="6884670" y="2426970"/>
            <a:ext cx="4914900" cy="2735580"/>
          </a:xfrm>
          <a:prstGeom prst="rect">
            <a:avLst/>
          </a:prstGeom>
        </p:spPr>
      </p:pic>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原理</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custDataLst>
              <p:tags r:id="rId2"/>
            </p:custDataLst>
          </p:nvPr>
        </p:nvPicPr>
        <p:blipFill>
          <a:blip r:embed="rId3"/>
          <a:stretch>
            <a:fillRect/>
          </a:stretch>
        </p:blipFill>
        <p:spPr>
          <a:xfrm>
            <a:off x="281940" y="1741170"/>
            <a:ext cx="6370320" cy="3665220"/>
          </a:xfrm>
          <a:prstGeom prst="rect">
            <a:avLst/>
          </a:prstGeom>
        </p:spPr>
      </p:pic>
      <p:sp>
        <p:nvSpPr>
          <p:cNvPr id="8" name="文本框 7"/>
          <p:cNvSpPr txBox="1"/>
          <p:nvPr/>
        </p:nvSpPr>
        <p:spPr>
          <a:xfrm>
            <a:off x="4483735" y="5543550"/>
            <a:ext cx="6096000" cy="368300"/>
          </a:xfrm>
          <a:prstGeom prst="rect">
            <a:avLst/>
          </a:prstGeom>
          <a:noFill/>
        </p:spPr>
        <p:txBody>
          <a:bodyPr wrap="square" rtlCol="0" anchor="t">
            <a:spAutoFit/>
          </a:bodyPr>
          <a:p>
            <a:r>
              <a:rPr lang="zh-CN" altLang="en-US"/>
              <a:t>{[],[],[1, 4]}代表在第一个和第四个之后插入FSR模块</a:t>
            </a:r>
            <a:endParaRPr lang="zh-CN" altLang="en-US"/>
          </a:p>
        </p:txBody>
      </p:sp>
      <p:pic>
        <p:nvPicPr>
          <p:cNvPr id="11" name="图片 10"/>
          <p:cNvPicPr>
            <a:picLocks noChangeAspect="1"/>
          </p:cNvPicPr>
          <p:nvPr>
            <p:custDataLst>
              <p:tags r:id="rId4"/>
            </p:custDataLst>
          </p:nvPr>
        </p:nvPicPr>
        <p:blipFill>
          <a:blip r:embed="rId5"/>
          <a:srcRect l="34671"/>
          <a:stretch>
            <a:fillRect/>
          </a:stretch>
        </p:blipFill>
        <p:spPr>
          <a:xfrm>
            <a:off x="6484620" y="2686685"/>
            <a:ext cx="4467225" cy="2252345"/>
          </a:xfrm>
          <a:prstGeom prst="rect">
            <a:avLst/>
          </a:prstGeom>
        </p:spPr>
      </p:pic>
      <p:sp>
        <p:nvSpPr>
          <p:cNvPr id="15" name="文本框 14"/>
          <p:cNvSpPr txBox="1"/>
          <p:nvPr>
            <p:custDataLst>
              <p:tags r:id="rId6"/>
            </p:custDataLst>
          </p:nvPr>
        </p:nvSpPr>
        <p:spPr>
          <a:xfrm>
            <a:off x="532765" y="906780"/>
            <a:ext cx="3246120" cy="368300"/>
          </a:xfrm>
          <a:prstGeom prst="rect">
            <a:avLst/>
          </a:prstGeom>
          <a:noFill/>
        </p:spPr>
        <p:txBody>
          <a:bodyPr wrap="square" rtlCol="0">
            <a:spAutoFit/>
          </a:bodyPr>
          <a:p>
            <a:r>
              <a:rPr lang="zh-CN" altLang="en-US"/>
              <a:t>消融实验</a:t>
            </a:r>
            <a:endParaRPr lang="zh-CN" altLang="en-US"/>
          </a:p>
        </p:txBody>
      </p:sp>
    </p:spTree>
    <p:custDataLst>
      <p:tags r:id="rId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原理</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custDataLst>
              <p:tags r:id="rId2"/>
            </p:custDataLst>
          </p:nvPr>
        </p:nvPicPr>
        <p:blipFill>
          <a:blip r:embed="rId3"/>
          <a:stretch>
            <a:fillRect/>
          </a:stretch>
        </p:blipFill>
        <p:spPr>
          <a:xfrm>
            <a:off x="3282950" y="1756410"/>
            <a:ext cx="5363845" cy="4290060"/>
          </a:xfrm>
          <a:prstGeom prst="rect">
            <a:avLst/>
          </a:prstGeom>
        </p:spPr>
      </p:pic>
      <p:sp>
        <p:nvSpPr>
          <p:cNvPr id="7" name="文本框 6"/>
          <p:cNvSpPr txBox="1"/>
          <p:nvPr/>
        </p:nvSpPr>
        <p:spPr>
          <a:xfrm>
            <a:off x="548005" y="937260"/>
            <a:ext cx="5247005" cy="368300"/>
          </a:xfrm>
          <a:prstGeom prst="rect">
            <a:avLst/>
          </a:prstGeom>
          <a:noFill/>
        </p:spPr>
        <p:txBody>
          <a:bodyPr wrap="square" rtlCol="0">
            <a:spAutoFit/>
          </a:bodyPr>
          <a:p>
            <a:r>
              <a:rPr lang="en-US" altLang="zh-CN"/>
              <a:t>ResNet32</a:t>
            </a:r>
            <a:r>
              <a:rPr lang="zh-CN" altLang="en-US"/>
              <a:t>在</a:t>
            </a:r>
            <a:r>
              <a:rPr lang="en-US" altLang="zh-CN"/>
              <a:t>CIFAR-100LT</a:t>
            </a:r>
            <a:r>
              <a:rPr lang="zh-CN" altLang="en-US"/>
              <a:t>上的</a:t>
            </a:r>
            <a:r>
              <a:rPr lang="en-US" altLang="zh-CN"/>
              <a:t>TOP1</a:t>
            </a:r>
            <a:r>
              <a:rPr lang="zh-CN" altLang="en-US"/>
              <a:t>准确率</a:t>
            </a:r>
            <a:endParaRPr lang="zh-CN" altLang="en-US"/>
          </a:p>
        </p:txBody>
      </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原理</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custDataLst>
              <p:tags r:id="rId2"/>
            </p:custDataLst>
          </p:nvPr>
        </p:nvPicPr>
        <p:blipFill>
          <a:blip r:embed="rId3"/>
          <a:stretch>
            <a:fillRect/>
          </a:stretch>
        </p:blipFill>
        <p:spPr>
          <a:xfrm>
            <a:off x="2829560" y="1649095"/>
            <a:ext cx="6335395" cy="4395470"/>
          </a:xfrm>
          <a:prstGeom prst="rect">
            <a:avLst/>
          </a:prstGeom>
        </p:spPr>
      </p:pic>
      <p:sp>
        <p:nvSpPr>
          <p:cNvPr id="8" name="文本框 7"/>
          <p:cNvSpPr txBox="1"/>
          <p:nvPr>
            <p:custDataLst>
              <p:tags r:id="rId4"/>
            </p:custDataLst>
          </p:nvPr>
        </p:nvSpPr>
        <p:spPr>
          <a:xfrm>
            <a:off x="548005" y="937260"/>
            <a:ext cx="6618605" cy="368300"/>
          </a:xfrm>
          <a:prstGeom prst="rect">
            <a:avLst/>
          </a:prstGeom>
          <a:noFill/>
        </p:spPr>
        <p:txBody>
          <a:bodyPr wrap="square" rtlCol="0">
            <a:spAutoFit/>
          </a:bodyPr>
          <a:p>
            <a:r>
              <a:rPr lang="en-US" altLang="zh-CN"/>
              <a:t>ResNet32</a:t>
            </a:r>
            <a:r>
              <a:rPr lang="zh-CN" altLang="en-US"/>
              <a:t>在</a:t>
            </a:r>
            <a:r>
              <a:rPr lang="en-US" altLang="zh-CN"/>
              <a:t>ImageNet-LT</a:t>
            </a:r>
            <a:r>
              <a:rPr lang="zh-CN" altLang="en-US"/>
              <a:t>和</a:t>
            </a:r>
            <a:r>
              <a:rPr lang="en-US" altLang="zh-CN"/>
              <a:t>iNat 2018</a:t>
            </a:r>
            <a:r>
              <a:rPr lang="zh-CN" altLang="en-US"/>
              <a:t>上的</a:t>
            </a:r>
            <a:r>
              <a:rPr lang="en-US" altLang="zh-CN"/>
              <a:t>TOP1</a:t>
            </a:r>
            <a:r>
              <a:rPr lang="zh-CN" altLang="en-US"/>
              <a:t>准确率</a:t>
            </a:r>
            <a:endParaRPr lang="zh-CN" altLang="en-US"/>
          </a:p>
        </p:txBody>
      </p:sp>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 name="文本框 8"/>
          <p:cNvSpPr txBox="1"/>
          <p:nvPr/>
        </p:nvSpPr>
        <p:spPr>
          <a:xfrm>
            <a:off x="2565400" y="1456055"/>
            <a:ext cx="859790" cy="1760220"/>
          </a:xfrm>
          <a:prstGeom prst="rect">
            <a:avLst/>
          </a:prstGeom>
          <a:noFill/>
        </p:spPr>
        <p:txBody>
          <a:bodyPr vert="eaVert" wrap="square" rtlCol="0">
            <a:spAutoFit/>
          </a:bodyPr>
          <a:lstStyle/>
          <a:p>
            <a:pPr algn="dist"/>
            <a:r>
              <a:rPr lang="zh-CN" altLang="en-US" sz="4400" spc="300" dirty="0">
                <a:solidFill>
                  <a:schemeClr val="bg1">
                    <a:lumMod val="50000"/>
                  </a:schemeClr>
                </a:solidFill>
                <a:latin typeface="汉仪雅酷黑简" panose="00020600040101010101" charset="-122"/>
                <a:ea typeface="汉仪雅酷黑简" panose="00020600040101010101" charset="-122"/>
              </a:rPr>
              <a:t>目录</a:t>
            </a:r>
            <a:endParaRPr lang="zh-CN" altLang="en-US" sz="4400" spc="300" dirty="0">
              <a:solidFill>
                <a:schemeClr val="bg1">
                  <a:lumMod val="50000"/>
                </a:schemeClr>
              </a:solidFill>
              <a:latin typeface="汉仪雅酷黑简" panose="00020600040101010101" charset="-122"/>
              <a:ea typeface="汉仪雅酷黑简" panose="00020600040101010101" charset="-122"/>
            </a:endParaRPr>
          </a:p>
        </p:txBody>
      </p:sp>
      <p:cxnSp>
        <p:nvCxnSpPr>
          <p:cNvPr id="3" name="直接连接符 2"/>
          <p:cNvCxnSpPr/>
          <p:nvPr/>
        </p:nvCxnSpPr>
        <p:spPr>
          <a:xfrm>
            <a:off x="2301303" y="-36344"/>
            <a:ext cx="0" cy="6858000"/>
          </a:xfrm>
          <a:prstGeom prst="line">
            <a:avLst/>
          </a:prstGeom>
          <a:ln w="200025" cmpd="thickThin">
            <a:solidFill>
              <a:srgbClr val="0F4C83"/>
            </a:solidFill>
          </a:ln>
        </p:spPr>
        <p:style>
          <a:lnRef idx="1">
            <a:schemeClr val="accent1"/>
          </a:lnRef>
          <a:fillRef idx="0">
            <a:schemeClr val="accent1"/>
          </a:fillRef>
          <a:effectRef idx="0">
            <a:schemeClr val="accent1"/>
          </a:effectRef>
          <a:fontRef idx="minor">
            <a:schemeClr val="tx1"/>
          </a:fontRef>
        </p:style>
      </p:cxnSp>
      <p:sp useBgFill="1">
        <p:nvSpPr>
          <p:cNvPr id="39" name="文本框 38"/>
          <p:cNvSpPr txBox="1"/>
          <p:nvPr/>
        </p:nvSpPr>
        <p:spPr>
          <a:xfrm>
            <a:off x="2055240" y="468982"/>
            <a:ext cx="492125" cy="2489406"/>
          </a:xfrm>
          <a:prstGeom prst="rect">
            <a:avLst/>
          </a:prstGeom>
        </p:spPr>
        <p:txBody>
          <a:bodyPr vert="eaVert" wrap="square" lIns="0" tIns="0" rIns="0" bIns="0" rtlCol="0">
            <a:spAutoFit/>
          </a:bodyPr>
          <a:lstStyle/>
          <a:p>
            <a:pPr algn="ctr"/>
            <a:r>
              <a:rPr lang="en-US" altLang="zh-CN" sz="3200" dirty="0">
                <a:solidFill>
                  <a:schemeClr val="bg1">
                    <a:lumMod val="50000"/>
                  </a:schemeClr>
                </a:solidFill>
                <a:latin typeface="汉仪中黑简" panose="02010600000101010101" charset="-122"/>
                <a:ea typeface="汉仪中黑简" panose="02010600000101010101" charset="-122"/>
                <a:cs typeface="+mn-ea"/>
                <a:sym typeface="+mn-lt"/>
              </a:rPr>
              <a:t>CONTENTS</a:t>
            </a:r>
            <a:endParaRPr lang="en-US" altLang="zh-CN" sz="3200" dirty="0">
              <a:solidFill>
                <a:schemeClr val="bg1">
                  <a:lumMod val="50000"/>
                </a:schemeClr>
              </a:solidFill>
              <a:latin typeface="汉仪中黑简" panose="02010600000101010101" charset="-122"/>
              <a:ea typeface="汉仪中黑简" panose="02010600000101010101" charset="-122"/>
              <a:cs typeface="+mn-ea"/>
              <a:sym typeface="+mn-lt"/>
            </a:endParaRPr>
          </a:p>
        </p:txBody>
      </p:sp>
      <p:sp>
        <p:nvSpPr>
          <p:cNvPr id="41" name="文本框 40"/>
          <p:cNvSpPr txBox="1"/>
          <p:nvPr/>
        </p:nvSpPr>
        <p:spPr>
          <a:xfrm>
            <a:off x="5960434" y="1928424"/>
            <a:ext cx="1759382" cy="321945"/>
          </a:xfrm>
          <a:prstGeom prst="rect">
            <a:avLst/>
          </a:prstGeom>
          <a:noFill/>
        </p:spPr>
        <p:txBody>
          <a:bodyPr wrap="square" rtlCol="0">
            <a:spAutoFit/>
            <a:scene3d>
              <a:camera prst="orthographicFront"/>
              <a:lightRig rig="threePt" dir="t"/>
            </a:scene3d>
            <a:sp3d contourW="12700"/>
          </a:bodyPr>
          <a:lstStyle/>
          <a:p>
            <a:pPr algn="ctr"/>
            <a:r>
              <a:rPr lang="en-US" altLang="zh-CN" sz="1500" dirty="0">
                <a:solidFill>
                  <a:schemeClr val="bg1">
                    <a:lumMod val="50000"/>
                  </a:schemeClr>
                </a:solidFill>
                <a:latin typeface="Times New Roman" panose="02020603050405020304" charset="0"/>
                <a:ea typeface="汉仪中黑简" panose="02010600000101010101" charset="-122"/>
                <a:cs typeface="Times New Roman" panose="02020603050405020304" charset="0"/>
                <a:sym typeface="+mn-lt"/>
              </a:rPr>
              <a:t>INTRODUCTION</a:t>
            </a:r>
            <a:endParaRPr lang="en-US" altLang="zh-CN" sz="1500" dirty="0">
              <a:solidFill>
                <a:schemeClr val="bg1">
                  <a:lumMod val="50000"/>
                </a:schemeClr>
              </a:solidFill>
              <a:latin typeface="Times New Roman" panose="02020603050405020304" charset="0"/>
              <a:ea typeface="汉仪中黑简" panose="02010600000101010101" charset="-122"/>
              <a:cs typeface="Times New Roman" panose="02020603050405020304" charset="0"/>
              <a:sym typeface="+mn-lt"/>
            </a:endParaRPr>
          </a:p>
        </p:txBody>
      </p:sp>
      <p:sp>
        <p:nvSpPr>
          <p:cNvPr id="42" name="文本框 41"/>
          <p:cNvSpPr txBox="1"/>
          <p:nvPr/>
        </p:nvSpPr>
        <p:spPr>
          <a:xfrm>
            <a:off x="5914740" y="1391603"/>
            <a:ext cx="1850770" cy="398780"/>
          </a:xfrm>
          <a:prstGeom prst="rect">
            <a:avLst/>
          </a:prstGeom>
          <a:noFill/>
        </p:spPr>
        <p:txBody>
          <a:bodyPr wrap="square" rtlCol="0">
            <a:spAutoFit/>
            <a:scene3d>
              <a:camera prst="orthographicFront"/>
              <a:lightRig rig="threePt" dir="t"/>
            </a:scene3d>
            <a:sp3d contourW="12700"/>
          </a:bodyPr>
          <a:lstStyle/>
          <a:p>
            <a:pPr algn="dist"/>
            <a:r>
              <a:rPr lang="zh-CN" altLang="en-US" sz="2000" dirty="0">
                <a:solidFill>
                  <a:schemeClr val="tx1">
                    <a:lumMod val="85000"/>
                    <a:lumOff val="15000"/>
                  </a:schemeClr>
                </a:solidFill>
                <a:latin typeface="汉仪中黑简" panose="02010600000101010101" charset="-122"/>
                <a:ea typeface="汉仪中黑简" panose="02010600000101010101" charset="-122"/>
                <a:cs typeface="+mn-ea"/>
                <a:sym typeface="+mn-lt"/>
              </a:rPr>
              <a:t>引言</a:t>
            </a:r>
            <a:endParaRPr lang="zh-CN" altLang="en-US" sz="2000" dirty="0">
              <a:solidFill>
                <a:schemeClr val="tx1">
                  <a:lumMod val="85000"/>
                  <a:lumOff val="15000"/>
                </a:schemeClr>
              </a:solidFill>
              <a:latin typeface="汉仪中黑简" panose="02010600000101010101" charset="-122"/>
              <a:ea typeface="汉仪中黑简" panose="02010600000101010101" charset="-122"/>
              <a:cs typeface="+mn-ea"/>
              <a:sym typeface="+mn-lt"/>
            </a:endParaRPr>
          </a:p>
        </p:txBody>
      </p:sp>
      <p:sp>
        <p:nvSpPr>
          <p:cNvPr id="49" name="矩形 48"/>
          <p:cNvSpPr/>
          <p:nvPr/>
        </p:nvSpPr>
        <p:spPr>
          <a:xfrm>
            <a:off x="5662930" y="1442556"/>
            <a:ext cx="272191" cy="310982"/>
          </a:xfrm>
          <a:prstGeom prst="rect">
            <a:avLst/>
          </a:prstGeom>
          <a:solidFill>
            <a:srgbClr val="024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5913907" y="3368604"/>
            <a:ext cx="1851427" cy="321945"/>
          </a:xfrm>
          <a:prstGeom prst="rect">
            <a:avLst/>
          </a:prstGeom>
          <a:noFill/>
        </p:spPr>
        <p:txBody>
          <a:bodyPr wrap="square" rtlCol="0">
            <a:spAutoFit/>
            <a:scene3d>
              <a:camera prst="orthographicFront"/>
              <a:lightRig rig="threePt" dir="t"/>
            </a:scene3d>
            <a:sp3d contourW="12700"/>
          </a:bodyPr>
          <a:lstStyle/>
          <a:p>
            <a:pPr algn="ctr"/>
            <a:r>
              <a:rPr lang="en-US" altLang="zh-CN" sz="1500" dirty="0">
                <a:solidFill>
                  <a:schemeClr val="bg1">
                    <a:lumMod val="50000"/>
                  </a:schemeClr>
                </a:solidFill>
                <a:latin typeface="Times New Roman" panose="02020603050405020304" charset="0"/>
                <a:ea typeface="汉仪中黑简" panose="02010600000101010101" charset="-122"/>
                <a:cs typeface="Times New Roman" panose="02020603050405020304" charset="0"/>
                <a:sym typeface="+mn-lt"/>
              </a:rPr>
              <a:t>METHOD</a:t>
            </a:r>
            <a:endParaRPr lang="en-US" altLang="zh-CN" sz="1500" dirty="0">
              <a:solidFill>
                <a:schemeClr val="bg1">
                  <a:lumMod val="50000"/>
                </a:schemeClr>
              </a:solidFill>
              <a:latin typeface="Times New Roman" panose="02020603050405020304" charset="0"/>
              <a:ea typeface="汉仪中黑简" panose="02010600000101010101" charset="-122"/>
              <a:cs typeface="Times New Roman" panose="02020603050405020304" charset="0"/>
              <a:sym typeface="+mn-lt"/>
            </a:endParaRPr>
          </a:p>
        </p:txBody>
      </p:sp>
      <p:sp>
        <p:nvSpPr>
          <p:cNvPr id="57" name="文本框 56"/>
          <p:cNvSpPr txBox="1"/>
          <p:nvPr/>
        </p:nvSpPr>
        <p:spPr>
          <a:xfrm>
            <a:off x="5914235" y="2831783"/>
            <a:ext cx="1850770" cy="398780"/>
          </a:xfrm>
          <a:prstGeom prst="rect">
            <a:avLst/>
          </a:prstGeom>
          <a:noFill/>
        </p:spPr>
        <p:txBody>
          <a:bodyPr wrap="square" rtlCol="0">
            <a:spAutoFit/>
            <a:scene3d>
              <a:camera prst="orthographicFront"/>
              <a:lightRig rig="threePt" dir="t"/>
            </a:scene3d>
            <a:sp3d contourW="12700"/>
          </a:bodyPr>
          <a:lstStyle/>
          <a:p>
            <a:pPr algn="dist"/>
            <a:r>
              <a:rPr lang="zh-CN" altLang="en-US" sz="2000" dirty="0">
                <a:solidFill>
                  <a:schemeClr val="tx1">
                    <a:lumMod val="85000"/>
                    <a:lumOff val="15000"/>
                  </a:schemeClr>
                </a:solidFill>
                <a:latin typeface="汉仪中黑简" panose="02010600000101010101" charset="-122"/>
                <a:ea typeface="汉仪中黑简" panose="02010600000101010101" charset="-122"/>
                <a:cs typeface="+mn-ea"/>
                <a:sym typeface="+mn-lt"/>
              </a:rPr>
              <a:t>方法</a:t>
            </a:r>
            <a:endParaRPr lang="zh-CN" altLang="en-US" sz="2000" dirty="0">
              <a:solidFill>
                <a:schemeClr val="tx1">
                  <a:lumMod val="85000"/>
                  <a:lumOff val="15000"/>
                </a:schemeClr>
              </a:solidFill>
              <a:latin typeface="汉仪中黑简" panose="02010600000101010101" charset="-122"/>
              <a:ea typeface="汉仪中黑简" panose="02010600000101010101" charset="-122"/>
              <a:cs typeface="+mn-ea"/>
              <a:sym typeface="+mn-lt"/>
            </a:endParaRPr>
          </a:p>
        </p:txBody>
      </p:sp>
      <p:sp>
        <p:nvSpPr>
          <p:cNvPr id="59" name="矩形 58"/>
          <p:cNvSpPr/>
          <p:nvPr/>
        </p:nvSpPr>
        <p:spPr>
          <a:xfrm>
            <a:off x="5662425" y="2882736"/>
            <a:ext cx="272191" cy="310982"/>
          </a:xfrm>
          <a:prstGeom prst="rect">
            <a:avLst/>
          </a:prstGeom>
          <a:solidFill>
            <a:srgbClr val="024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p:cNvSpPr txBox="1"/>
          <p:nvPr/>
        </p:nvSpPr>
        <p:spPr>
          <a:xfrm>
            <a:off x="5616575" y="4808220"/>
            <a:ext cx="2380615" cy="321945"/>
          </a:xfrm>
          <a:prstGeom prst="rect">
            <a:avLst/>
          </a:prstGeom>
          <a:noFill/>
        </p:spPr>
        <p:txBody>
          <a:bodyPr wrap="square" rtlCol="0">
            <a:spAutoFit/>
            <a:scene3d>
              <a:camera prst="orthographicFront"/>
              <a:lightRig rig="threePt" dir="t"/>
            </a:scene3d>
            <a:sp3d contourW="12700"/>
          </a:bodyPr>
          <a:lstStyle/>
          <a:p>
            <a:pPr algn="ctr"/>
            <a:r>
              <a:rPr lang="en-US" altLang="zh-CN" sz="1500" dirty="0">
                <a:solidFill>
                  <a:schemeClr val="bg1">
                    <a:lumMod val="50000"/>
                  </a:schemeClr>
                </a:solidFill>
                <a:latin typeface="Times New Roman" panose="02020603050405020304" charset="0"/>
                <a:ea typeface="汉仪中黑简" panose="02010600000101010101" charset="-122"/>
                <a:cs typeface="Times New Roman" panose="02020603050405020304" charset="0"/>
                <a:sym typeface="+mn-lt"/>
              </a:rPr>
              <a:t>EXPERIMENTAL RESULT</a:t>
            </a:r>
            <a:endParaRPr lang="en-US" altLang="zh-CN" sz="1500" dirty="0">
              <a:solidFill>
                <a:schemeClr val="bg1">
                  <a:lumMod val="50000"/>
                </a:schemeClr>
              </a:solidFill>
              <a:latin typeface="Times New Roman" panose="02020603050405020304" charset="0"/>
              <a:ea typeface="汉仪中黑简" panose="02010600000101010101" charset="-122"/>
              <a:cs typeface="Times New Roman" panose="02020603050405020304" charset="0"/>
              <a:sym typeface="+mn-lt"/>
            </a:endParaRPr>
          </a:p>
        </p:txBody>
      </p:sp>
      <p:sp>
        <p:nvSpPr>
          <p:cNvPr id="64" name="文本框 63"/>
          <p:cNvSpPr txBox="1"/>
          <p:nvPr/>
        </p:nvSpPr>
        <p:spPr>
          <a:xfrm>
            <a:off x="5868515" y="4285322"/>
            <a:ext cx="1850770" cy="398780"/>
          </a:xfrm>
          <a:prstGeom prst="rect">
            <a:avLst/>
          </a:prstGeom>
          <a:noFill/>
        </p:spPr>
        <p:txBody>
          <a:bodyPr wrap="square" rtlCol="0">
            <a:spAutoFit/>
            <a:scene3d>
              <a:camera prst="orthographicFront"/>
              <a:lightRig rig="threePt" dir="t"/>
            </a:scene3d>
            <a:sp3d contourW="12700"/>
          </a:bodyPr>
          <a:lstStyle/>
          <a:p>
            <a:pPr algn="dist"/>
            <a:r>
              <a:rPr lang="zh-CN" altLang="en-US" sz="2000" dirty="0">
                <a:solidFill>
                  <a:schemeClr val="tx1">
                    <a:lumMod val="85000"/>
                    <a:lumOff val="15000"/>
                  </a:schemeClr>
                </a:solidFill>
                <a:latin typeface="汉仪中黑简" panose="02010600000101010101" charset="-122"/>
                <a:ea typeface="汉仪中黑简" panose="02010600000101010101" charset="-122"/>
                <a:cs typeface="+mn-ea"/>
                <a:sym typeface="+mn-lt"/>
              </a:rPr>
              <a:t>实验结果</a:t>
            </a:r>
            <a:endParaRPr lang="zh-CN" altLang="en-US" sz="2000" dirty="0">
              <a:solidFill>
                <a:schemeClr val="tx1">
                  <a:lumMod val="85000"/>
                  <a:lumOff val="15000"/>
                </a:schemeClr>
              </a:solidFill>
              <a:latin typeface="汉仪中黑简" panose="02010600000101010101" charset="-122"/>
              <a:ea typeface="汉仪中黑简" panose="02010600000101010101" charset="-122"/>
              <a:cs typeface="+mn-ea"/>
              <a:sym typeface="+mn-lt"/>
            </a:endParaRPr>
          </a:p>
        </p:txBody>
      </p:sp>
      <p:sp>
        <p:nvSpPr>
          <p:cNvPr id="65" name="矩形 64"/>
          <p:cNvSpPr/>
          <p:nvPr/>
        </p:nvSpPr>
        <p:spPr>
          <a:xfrm>
            <a:off x="5616705" y="4336275"/>
            <a:ext cx="272191" cy="310982"/>
          </a:xfrm>
          <a:prstGeom prst="rect">
            <a:avLst/>
          </a:prstGeom>
          <a:solidFill>
            <a:srgbClr val="024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5" name="组合 14"/>
          <p:cNvGrpSpPr/>
          <p:nvPr/>
        </p:nvGrpSpPr>
        <p:grpSpPr>
          <a:xfrm>
            <a:off x="10259695" y="5013960"/>
            <a:ext cx="1123950" cy="1649730"/>
            <a:chOff x="8057" y="5646"/>
            <a:chExt cx="3180" cy="4668"/>
          </a:xfrm>
        </p:grpSpPr>
        <p:cxnSp>
          <p:nvCxnSpPr>
            <p:cNvPr id="6" name="直接连接符 5"/>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8" name="任意多边形 7"/>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 name="直接连接符 2"/>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49" name="圆角矩形 48"/>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a:solidFill>
                  <a:schemeClr val="tx1"/>
                </a:solidFill>
                <a:latin typeface="汉仪中黑简" panose="02010600000101010101" charset="-122"/>
                <a:ea typeface="汉仪中黑简" panose="02010600000101010101" charset="-122"/>
                <a:sym typeface="+mn-ea"/>
              </a:rPr>
              <a:t>总结</a:t>
            </a:r>
            <a:endParaRPr lang="zh-CN" altLang="en-US" sz="2000">
              <a:solidFill>
                <a:schemeClr val="tx1"/>
              </a:solidFill>
              <a:latin typeface="汉仪中黑简" panose="02010600000101010101" charset="-122"/>
              <a:ea typeface="汉仪中黑简" panose="02010600000101010101" charset="-122"/>
              <a:sym typeface="+mn-ea"/>
            </a:endParaRPr>
          </a:p>
        </p:txBody>
      </p:sp>
      <p:sp>
        <p:nvSpPr>
          <p:cNvPr id="25" name="文本框 24"/>
          <p:cNvSpPr txBox="1"/>
          <p:nvPr/>
        </p:nvSpPr>
        <p:spPr>
          <a:xfrm>
            <a:off x="546100" y="896620"/>
            <a:ext cx="4645660" cy="441938"/>
          </a:xfrm>
          <a:prstGeom prst="roundRect">
            <a:avLst/>
          </a:prstGeom>
          <a:noFill/>
          <a:ln>
            <a:noFill/>
          </a:ln>
        </p:spPr>
        <p:txBody>
          <a:bodyPr wrap="square" rtlCol="0">
            <a:spAutoFit/>
          </a:bodyPr>
          <a:lstStyle/>
          <a:p>
            <a:pPr indent="0" algn="l">
              <a:lnSpc>
                <a:spcPct val="100000"/>
              </a:lnSpc>
              <a:buFont typeface="Wingdings" panose="05000000000000000000" charset="0"/>
              <a:buNone/>
            </a:pPr>
            <a:r>
              <a:rPr lang="zh-CN" altLang="en-US" sz="2000">
                <a:latin typeface="+mn-ea"/>
                <a:sym typeface="+mn-ea"/>
              </a:rPr>
              <a:t>总结</a:t>
            </a:r>
            <a:endParaRPr lang="zh-CN" altLang="en-US" sz="2000">
              <a:latin typeface="+mn-ea"/>
              <a:sym typeface="+mn-ea"/>
            </a:endParaRPr>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16" name="文本框 15"/>
          <p:cNvSpPr txBox="1"/>
          <p:nvPr/>
        </p:nvSpPr>
        <p:spPr>
          <a:xfrm>
            <a:off x="1368425" y="2119630"/>
            <a:ext cx="7737475" cy="706755"/>
          </a:xfrm>
          <a:prstGeom prst="rect">
            <a:avLst/>
          </a:prstGeom>
          <a:noFill/>
        </p:spPr>
        <p:txBody>
          <a:bodyPr wrap="square" rtlCol="0">
            <a:spAutoFit/>
          </a:bodyPr>
          <a:p>
            <a:r>
              <a:rPr lang="zh-CN" altLang="en-US" sz="2000">
                <a:latin typeface="宋体" panose="02010600030101010101" pitchFamily="2" charset="-122"/>
                <a:ea typeface="宋体" panose="02010600030101010101" pitchFamily="2" charset="-122"/>
                <a:cs typeface="宋体" panose="02010600030101010101" pitchFamily="2" charset="-122"/>
              </a:rPr>
              <a:t>提出了一种称为特征</a:t>
            </a:r>
            <a:r>
              <a:rPr lang="zh-CN" altLang="en-US" sz="2000">
                <a:latin typeface="宋体" panose="02010600030101010101" pitchFamily="2" charset="-122"/>
                <a:ea typeface="宋体" panose="02010600030101010101" pitchFamily="2" charset="-122"/>
                <a:cs typeface="宋体" panose="02010600030101010101" pitchFamily="2" charset="-122"/>
              </a:rPr>
              <a:t>偏差校正（FBC）的特征增强方法，该方法由两个主要部分组成</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1368425" y="3519805"/>
            <a:ext cx="7736840" cy="398780"/>
          </a:xfrm>
          <a:prstGeom prst="rect">
            <a:avLst/>
          </a:prstGeom>
          <a:noFill/>
        </p:spPr>
        <p:txBody>
          <a:bodyPr wrap="square" rtlCol="0">
            <a:spAutoFit/>
          </a:bodyPr>
          <a:p>
            <a:r>
              <a:rPr lang="zh-CN" altLang="en-US" sz="2000">
                <a:latin typeface="宋体" panose="02010600030101010101" pitchFamily="2" charset="-122"/>
                <a:ea typeface="宋体" panose="02010600030101010101" pitchFamily="2" charset="-122"/>
                <a:cs typeface="宋体" panose="02010600030101010101" pitchFamily="2" charset="-122"/>
              </a:rPr>
              <a:t>提出了相似性特征区分来为图像生成更准确的标签来指导模型学习</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22" name="文本框 21"/>
          <p:cNvSpPr txBox="1"/>
          <p:nvPr/>
        </p:nvSpPr>
        <p:spPr>
          <a:xfrm>
            <a:off x="1383030" y="4349115"/>
            <a:ext cx="7723505" cy="1014730"/>
          </a:xfrm>
          <a:prstGeom prst="rect">
            <a:avLst/>
          </a:prstGeom>
          <a:noFill/>
        </p:spPr>
        <p:txBody>
          <a:bodyPr wrap="square" rtlCol="0">
            <a:spAutoFit/>
          </a:bodyPr>
          <a:p>
            <a:pPr algn="l">
              <a:buClrTx/>
              <a:buSzTx/>
              <a:buFontTx/>
            </a:pPr>
            <a:r>
              <a:rPr lang="zh-CN" altLang="en-US" sz="2000">
                <a:latin typeface="宋体" panose="02010600030101010101" pitchFamily="2" charset="-122"/>
                <a:ea typeface="宋体" panose="02010600030101010101" pitchFamily="2" charset="-122"/>
                <a:cs typeface="宋体" panose="02010600030101010101" pitchFamily="2" charset="-122"/>
              </a:rPr>
              <a:t>提出了特征显着性重新平衡</a:t>
            </a:r>
            <a:r>
              <a:rPr lang="zh-CN" altLang="en-US" sz="2000">
                <a:latin typeface="宋体" panose="02010600030101010101" pitchFamily="2" charset="-122"/>
                <a:ea typeface="宋体" panose="02010600030101010101" pitchFamily="2" charset="-122"/>
                <a:cs typeface="宋体" panose="02010600030101010101" pitchFamily="2" charset="-122"/>
              </a:rPr>
              <a:t>模块，通过为类相关区域分配较小的权重来鼓励特征产生更强的显着性。它还丢弃了最重要的区域以扩展显着区域。</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6" name="文本框 15"/>
          <p:cNvSpPr txBox="1"/>
          <p:nvPr/>
        </p:nvSpPr>
        <p:spPr>
          <a:xfrm>
            <a:off x="4585881" y="1800601"/>
            <a:ext cx="3020239" cy="2214880"/>
          </a:xfrm>
          <a:prstGeom prst="rect">
            <a:avLst/>
          </a:prstGeom>
          <a:noFill/>
        </p:spPr>
        <p:txBody>
          <a:bodyPr wrap="square" rtlCol="0">
            <a:spAutoFit/>
          </a:bodyPr>
          <a:lstStyle/>
          <a:p>
            <a:pPr algn="ctr"/>
            <a:r>
              <a:rPr lang="en-US" altLang="zh-CN" sz="13800" b="1" dirty="0">
                <a:solidFill>
                  <a:schemeClr val="bg1">
                    <a:lumMod val="50000"/>
                  </a:schemeClr>
                </a:solidFill>
                <a:latin typeface="汉仪中黑简" panose="02010600000101010101" charset="-122"/>
                <a:ea typeface="汉仪中黑简" panose="02010600000101010101" charset="-122"/>
                <a:cs typeface="+mn-ea"/>
                <a:sym typeface="汉仪中宋简" panose="02010600000101010101" charset="-128"/>
              </a:rPr>
              <a:t>01</a:t>
            </a:r>
            <a:endParaRPr lang="en-US" altLang="zh-CN" sz="13800" b="1" dirty="0">
              <a:solidFill>
                <a:schemeClr val="bg1">
                  <a:lumMod val="50000"/>
                </a:schemeClr>
              </a:solidFill>
              <a:latin typeface="汉仪中黑简" panose="02010600000101010101" charset="-122"/>
              <a:ea typeface="汉仪中黑简" panose="02010600000101010101" charset="-122"/>
              <a:cs typeface="+mn-ea"/>
              <a:sym typeface="汉仪中宋简" panose="02010600000101010101" charset="-128"/>
            </a:endParaRPr>
          </a:p>
        </p:txBody>
      </p:sp>
      <p:sp>
        <p:nvSpPr>
          <p:cNvPr id="17" name="文本框 16"/>
          <p:cNvSpPr txBox="1"/>
          <p:nvPr/>
        </p:nvSpPr>
        <p:spPr>
          <a:xfrm>
            <a:off x="5554028" y="3659505"/>
            <a:ext cx="1083945" cy="461665"/>
          </a:xfrm>
          <a:prstGeom prst="rect">
            <a:avLst/>
          </a:prstGeom>
          <a:noFill/>
        </p:spPr>
        <p:txBody>
          <a:bodyPr wrap="square" rtlCol="0">
            <a:spAutoFit/>
          </a:bodyPr>
          <a:lstStyle/>
          <a:p>
            <a:pPr algn="dist"/>
            <a:r>
              <a:rPr lang="zh-CN" altLang="en-US" sz="2400" b="1" dirty="0">
                <a:solidFill>
                  <a:schemeClr val="bg1">
                    <a:lumMod val="50000"/>
                  </a:schemeClr>
                </a:solidFill>
                <a:latin typeface="汉仪中黑简" panose="02010600000101010101" charset="-122"/>
                <a:ea typeface="汉仪中黑简" panose="02010600000101010101" charset="-122"/>
                <a:cs typeface="+mn-ea"/>
                <a:sym typeface="汉仪中宋简" panose="02010600000101010101" charset="-128"/>
              </a:rPr>
              <a:t>引言</a:t>
            </a:r>
            <a:endParaRPr lang="zh-CN" altLang="en-US" sz="2400" b="1" dirty="0">
              <a:solidFill>
                <a:schemeClr val="bg1">
                  <a:lumMod val="50000"/>
                </a:schemeClr>
              </a:solidFill>
              <a:latin typeface="汉仪中黑简" panose="02010600000101010101" charset="-122"/>
              <a:ea typeface="汉仪中黑简" panose="02010600000101010101" charset="-122"/>
              <a:cs typeface="+mn-ea"/>
              <a:sym typeface="汉仪中宋简" panose="02010600000101010101" charset="-128"/>
            </a:endParaRPr>
          </a:p>
        </p:txBody>
      </p:sp>
      <p:sp>
        <p:nvSpPr>
          <p:cNvPr id="19" name="矩形 18"/>
          <p:cNvSpPr/>
          <p:nvPr/>
        </p:nvSpPr>
        <p:spPr>
          <a:xfrm>
            <a:off x="4729296" y="1734613"/>
            <a:ext cx="2733408" cy="2916665"/>
          </a:xfrm>
          <a:prstGeom prst="rect">
            <a:avLst/>
          </a:prstGeom>
          <a:noFill/>
          <a:ln w="19050">
            <a:solidFill>
              <a:srgbClr val="0F4C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中黑简" panose="02010600000101010101" charset="-122"/>
              <a:ea typeface="汉仪中黑简" panose="02010600000101010101" charset="-122"/>
              <a:cs typeface="+mn-ea"/>
              <a:sym typeface="汉仪中宋简" panose="02010600000101010101" charset="-128"/>
            </a:endParaRPr>
          </a:p>
        </p:txBody>
      </p:sp>
      <p:grpSp>
        <p:nvGrpSpPr>
          <p:cNvPr id="20" name="组合 19"/>
          <p:cNvGrpSpPr/>
          <p:nvPr/>
        </p:nvGrpSpPr>
        <p:grpSpPr>
          <a:xfrm>
            <a:off x="5029479" y="3096998"/>
            <a:ext cx="2513635" cy="1642858"/>
            <a:chOff x="6501056" y="2340604"/>
            <a:chExt cx="2513635" cy="1642858"/>
          </a:xfrm>
        </p:grpSpPr>
        <p:cxnSp>
          <p:nvCxnSpPr>
            <p:cNvPr id="22" name="直接连接符 21"/>
            <p:cNvCxnSpPr/>
            <p:nvPr/>
          </p:nvCxnSpPr>
          <p:spPr>
            <a:xfrm>
              <a:off x="9014691" y="2340604"/>
              <a:ext cx="0" cy="1642858"/>
            </a:xfrm>
            <a:prstGeom prst="line">
              <a:avLst/>
            </a:prstGeom>
            <a:ln>
              <a:solidFill>
                <a:srgbClr val="0F4C83"/>
              </a:solidFill>
            </a:ln>
          </p:spPr>
          <p:style>
            <a:lnRef idx="1">
              <a:schemeClr val="accent3"/>
            </a:lnRef>
            <a:fillRef idx="0">
              <a:schemeClr val="accent3"/>
            </a:fillRef>
            <a:effectRef idx="0">
              <a:schemeClr val="accent3"/>
            </a:effectRef>
            <a:fontRef idx="minor">
              <a:schemeClr val="tx1"/>
            </a:fontRef>
          </p:style>
        </p:cxnSp>
        <p:cxnSp>
          <p:nvCxnSpPr>
            <p:cNvPr id="23" name="直接连接符 22"/>
            <p:cNvCxnSpPr/>
            <p:nvPr/>
          </p:nvCxnSpPr>
          <p:spPr>
            <a:xfrm flipH="1">
              <a:off x="6501056" y="3983462"/>
              <a:ext cx="2513635" cy="0"/>
            </a:xfrm>
            <a:prstGeom prst="line">
              <a:avLst/>
            </a:prstGeom>
            <a:ln>
              <a:solidFill>
                <a:srgbClr val="0F4C83"/>
              </a:solidFill>
            </a:ln>
          </p:spPr>
          <p:style>
            <a:lnRef idx="1">
              <a:schemeClr val="accent3"/>
            </a:lnRef>
            <a:fillRef idx="0">
              <a:schemeClr val="accent3"/>
            </a:fillRef>
            <a:effectRef idx="0">
              <a:schemeClr val="accent3"/>
            </a:effectRef>
            <a:fontRef idx="minor">
              <a:schemeClr val="tx1"/>
            </a:fontRef>
          </p:style>
        </p:cxnSp>
      </p:grpSp>
      <p:sp>
        <p:nvSpPr>
          <p:cNvPr id="27" name="Rectangle 23"/>
          <p:cNvSpPr/>
          <p:nvPr/>
        </p:nvSpPr>
        <p:spPr>
          <a:xfrm>
            <a:off x="4798726" y="3993571"/>
            <a:ext cx="2658267" cy="579967"/>
          </a:xfrm>
          <a:prstGeom prst="rect">
            <a:avLst/>
          </a:prstGeom>
        </p:spPr>
        <p:txBody>
          <a:bodyPr wrap="square">
            <a:spAutoFit/>
          </a:bodyPr>
          <a:lstStyle/>
          <a:p>
            <a:pPr algn="ctr" hangingPunct="0">
              <a:lnSpc>
                <a:spcPct val="150000"/>
              </a:lnSpc>
            </a:pPr>
            <a:r>
              <a:rPr lang="en-US" altLang="zh-CN" sz="2400" noProof="1">
                <a:solidFill>
                  <a:schemeClr val="tx1">
                    <a:lumMod val="65000"/>
                    <a:lumOff val="35000"/>
                  </a:schemeClr>
                </a:solidFill>
                <a:latin typeface="Times New Roman" panose="02020603050405020304" charset="0"/>
                <a:ea typeface="汉仪中黑简" panose="02010600000101010101" charset="-122"/>
                <a:cs typeface="Times New Roman" panose="02020603050405020304" charset="0"/>
                <a:sym typeface="+mn-lt"/>
              </a:rPr>
              <a:t>INTRODUCTION</a:t>
            </a:r>
            <a:endParaRPr lang="en-US" altLang="zh-CN" sz="2400" noProof="1">
              <a:solidFill>
                <a:schemeClr val="tx1">
                  <a:lumMod val="65000"/>
                  <a:lumOff val="35000"/>
                </a:schemeClr>
              </a:solidFill>
              <a:latin typeface="Times New Roman" panose="02020603050405020304" charset="0"/>
              <a:ea typeface="汉仪中黑简" panose="02010600000101010101" charset="-122"/>
              <a:cs typeface="Times New Roman" panose="02020603050405020304" charset="0"/>
              <a:sym typeface="+mn-lt"/>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ircle(in)">
                                      <p:cBhvr>
                                        <p:cTn id="7" dur="500"/>
                                        <p:tgtEl>
                                          <p:spTgt spid="1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strVal val="#ppt_x"/>
                                          </p:val>
                                        </p:tav>
                                        <p:tav tm="100000">
                                          <p:val>
                                            <p:strVal val="#ppt_x"/>
                                          </p:val>
                                        </p:tav>
                                      </p:tavLst>
                                    </p:anim>
                                    <p:anim calcmode="lin" valueType="num">
                                      <p:cBhvr>
                                        <p:cTn id="23" dur="500" fill="hold"/>
                                        <p:tgtEl>
                                          <p:spTgt spid="27"/>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6" presetClass="entr" presetSubtype="16"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circle(in)">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bldLvl="0" animBg="1"/>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 name="椭圆 7"/>
          <p:cNvSpPr/>
          <p:nvPr/>
        </p:nvSpPr>
        <p:spPr>
          <a:xfrm>
            <a:off x="5454333" y="1566545"/>
            <a:ext cx="1327785" cy="1327785"/>
          </a:xfrm>
          <a:prstGeom prst="ellipse">
            <a:avLst/>
          </a:prstGeom>
          <a:solidFill>
            <a:srgbClr val="F5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作者</a:t>
            </a:r>
            <a:endParaRPr lang="zh-CN" altLang="en-US" sz="2000" dirty="0">
              <a:solidFill>
                <a:schemeClr val="tx1"/>
              </a:solidFill>
              <a:latin typeface="汉仪中黑简" panose="02010600000101010101" charset="-122"/>
              <a:ea typeface="汉仪中黑简" panose="02010600000101010101" charset="-122"/>
              <a:sym typeface="+mn-ea"/>
            </a:endParaRPr>
          </a:p>
        </p:txBody>
      </p:sp>
      <p:grpSp>
        <p:nvGrpSpPr>
          <p:cNvPr id="15" name="组合 14"/>
          <p:cNvGrpSpPr/>
          <p:nvPr/>
        </p:nvGrpSpPr>
        <p:grpSpPr>
          <a:xfrm>
            <a:off x="10259695" y="5013960"/>
            <a:ext cx="1123950" cy="1649730"/>
            <a:chOff x="8057" y="5646"/>
            <a:chExt cx="3180" cy="4668"/>
          </a:xfrm>
        </p:grpSpPr>
        <p:cxnSp>
          <p:nvCxnSpPr>
            <p:cNvPr id="2" name="直接连接符 1"/>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9" name="任意多边形 8"/>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3" name="图片 2"/>
          <p:cNvPicPr>
            <a:picLocks noChangeAspect="1"/>
          </p:cNvPicPr>
          <p:nvPr>
            <p:custDataLst>
              <p:tags r:id="rId2"/>
            </p:custDataLst>
          </p:nvPr>
        </p:nvPicPr>
        <p:blipFill>
          <a:blip r:embed="rId3"/>
          <a:stretch>
            <a:fillRect/>
          </a:stretch>
        </p:blipFill>
        <p:spPr>
          <a:xfrm>
            <a:off x="583565" y="1080135"/>
            <a:ext cx="10749915" cy="4017645"/>
          </a:xfrm>
          <a:prstGeom prst="rect">
            <a:avLst/>
          </a:prstGeom>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 name="椭圆 7"/>
          <p:cNvSpPr/>
          <p:nvPr/>
        </p:nvSpPr>
        <p:spPr>
          <a:xfrm>
            <a:off x="5454333" y="1566545"/>
            <a:ext cx="1327785" cy="1327785"/>
          </a:xfrm>
          <a:prstGeom prst="ellipse">
            <a:avLst/>
          </a:prstGeom>
          <a:solidFill>
            <a:srgbClr val="F5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背景</a:t>
            </a:r>
            <a:endParaRPr lang="zh-CN" altLang="en-US" sz="2000" dirty="0">
              <a:solidFill>
                <a:schemeClr val="tx1"/>
              </a:solidFill>
              <a:latin typeface="汉仪中黑简" panose="02010600000101010101" charset="-122"/>
              <a:ea typeface="汉仪中黑简" panose="02010600000101010101" charset="-122"/>
              <a:sym typeface="+mn-ea"/>
            </a:endParaRPr>
          </a:p>
        </p:txBody>
      </p:sp>
      <p:grpSp>
        <p:nvGrpSpPr>
          <p:cNvPr id="15" name="组合 14"/>
          <p:cNvGrpSpPr/>
          <p:nvPr/>
        </p:nvGrpSpPr>
        <p:grpSpPr>
          <a:xfrm>
            <a:off x="10259695" y="5013960"/>
            <a:ext cx="1123950" cy="1649730"/>
            <a:chOff x="8057" y="5646"/>
            <a:chExt cx="3180" cy="4668"/>
          </a:xfrm>
        </p:grpSpPr>
        <p:cxnSp>
          <p:nvCxnSpPr>
            <p:cNvPr id="2" name="直接连接符 1"/>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9" name="任意多边形 8"/>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3" name="文本框 2"/>
          <p:cNvSpPr txBox="1"/>
          <p:nvPr/>
        </p:nvSpPr>
        <p:spPr>
          <a:xfrm>
            <a:off x="1283335" y="1540510"/>
            <a:ext cx="6096000" cy="706755"/>
          </a:xfrm>
          <a:prstGeom prst="rect">
            <a:avLst/>
          </a:prstGeom>
          <a:noFill/>
        </p:spPr>
        <p:txBody>
          <a:bodyPr wrap="square" rtlCol="0" anchor="t">
            <a:spAutoFit/>
          </a:bodyPr>
          <a:p>
            <a:r>
              <a:rPr lang="zh-CN" altLang="en-US" sz="2000">
                <a:latin typeface="宋体" panose="02010600030101010101" pitchFamily="2" charset="-122"/>
                <a:ea typeface="宋体" panose="02010600030101010101" pitchFamily="2" charset="-122"/>
              </a:rPr>
              <a:t>长尾数据集识别精度低的一个关键原因是样本数量不足导致模型无法提取足够的特征</a:t>
            </a:r>
            <a:endParaRPr lang="zh-CN" altLang="en-US" sz="2000">
              <a:latin typeface="宋体" panose="02010600030101010101" pitchFamily="2" charset="-122"/>
              <a:ea typeface="宋体" panose="02010600030101010101" pitchFamily="2" charset="-122"/>
            </a:endParaRPr>
          </a:p>
        </p:txBody>
      </p:sp>
      <p:sp>
        <p:nvSpPr>
          <p:cNvPr id="19" name="文本框 18"/>
          <p:cNvSpPr txBox="1"/>
          <p:nvPr/>
        </p:nvSpPr>
        <p:spPr>
          <a:xfrm>
            <a:off x="1283335" y="2682875"/>
            <a:ext cx="6096000" cy="1322070"/>
          </a:xfrm>
          <a:prstGeom prst="rect">
            <a:avLst/>
          </a:prstGeom>
          <a:noFill/>
        </p:spPr>
        <p:txBody>
          <a:bodyPr wrap="square" rtlCol="0" anchor="t">
            <a:spAutoFit/>
          </a:bodyPr>
          <a:p>
            <a:pPr algn="l">
              <a:buClrTx/>
              <a:buSzTx/>
              <a:buFontTx/>
            </a:pPr>
            <a:r>
              <a:rPr lang="zh-CN" altLang="en-US" sz="2000">
                <a:latin typeface="宋体" panose="02010600030101010101" pitchFamily="2" charset="-122"/>
                <a:ea typeface="宋体" panose="02010600030101010101" pitchFamily="2" charset="-122"/>
              </a:rPr>
              <a:t>首先在 CIFAR-100-LT 中使用 CE 损失训练了一个模型，然后直接将验证样本的特征乘以显着性系数来增强显着性，这使得模型的分类准确率从 41% 提高到43.6%</a:t>
            </a:r>
            <a:endParaRPr lang="zh-CN" altLang="en-US" sz="2000">
              <a:latin typeface="宋体" panose="02010600030101010101" pitchFamily="2" charset="-122"/>
              <a:ea typeface="宋体" panose="02010600030101010101" pitchFamily="2" charset="-122"/>
            </a:endParaRPr>
          </a:p>
        </p:txBody>
      </p:sp>
      <p:sp>
        <p:nvSpPr>
          <p:cNvPr id="20" name="文本框 19"/>
          <p:cNvSpPr txBox="1"/>
          <p:nvPr/>
        </p:nvSpPr>
        <p:spPr>
          <a:xfrm>
            <a:off x="1283335" y="4039870"/>
            <a:ext cx="6096000" cy="706755"/>
          </a:xfrm>
          <a:prstGeom prst="rect">
            <a:avLst/>
          </a:prstGeom>
          <a:noFill/>
        </p:spPr>
        <p:txBody>
          <a:bodyPr wrap="square" rtlCol="0" anchor="t">
            <a:spAutoFit/>
          </a:bodyPr>
          <a:p>
            <a:pPr algn="l">
              <a:buClrTx/>
              <a:buSzTx/>
              <a:buFontTx/>
            </a:pPr>
            <a:r>
              <a:rPr lang="zh-CN" altLang="en-US" sz="2000">
                <a:latin typeface="宋体" panose="02010600030101010101" pitchFamily="2" charset="-122"/>
                <a:ea typeface="宋体" panose="02010600030101010101" pitchFamily="2" charset="-122"/>
              </a:rPr>
              <a:t>增强长尾数据集上图像特征的显着性可以有效提高模型识别的准确性</a:t>
            </a:r>
            <a:endParaRPr lang="zh-CN" altLang="en-US" sz="2000">
              <a:latin typeface="宋体" panose="02010600030101010101" pitchFamily="2" charset="-122"/>
              <a:ea typeface="宋体" panose="02010600030101010101" pitchFamily="2" charset="-122"/>
            </a:endParaRPr>
          </a:p>
        </p:txBody>
      </p:sp>
      <p:sp>
        <p:nvSpPr>
          <p:cNvPr id="21" name="文本框 20"/>
          <p:cNvSpPr txBox="1"/>
          <p:nvPr/>
        </p:nvSpPr>
        <p:spPr>
          <a:xfrm>
            <a:off x="956945" y="6162040"/>
            <a:ext cx="6096000" cy="368300"/>
          </a:xfrm>
          <a:prstGeom prst="rect">
            <a:avLst/>
          </a:prstGeom>
          <a:noFill/>
        </p:spPr>
        <p:txBody>
          <a:bodyPr wrap="square" rtlCol="0" anchor="t">
            <a:spAutoFit/>
          </a:bodyPr>
          <a:p>
            <a:endParaRPr lang="zh-CN" altLang="en-US"/>
          </a:p>
        </p:txBody>
      </p:sp>
      <p:sp>
        <p:nvSpPr>
          <p:cNvPr id="18" name="文本框 17"/>
          <p:cNvSpPr txBox="1"/>
          <p:nvPr/>
        </p:nvSpPr>
        <p:spPr>
          <a:xfrm>
            <a:off x="574675" y="861060"/>
            <a:ext cx="2286000" cy="398780"/>
          </a:xfrm>
          <a:prstGeom prst="rect">
            <a:avLst/>
          </a:prstGeom>
          <a:noFill/>
        </p:spPr>
        <p:txBody>
          <a:bodyPr wrap="square" rtlCol="0">
            <a:spAutoFit/>
          </a:bodyPr>
          <a:p>
            <a:r>
              <a:rPr lang="zh-CN" altLang="en-US" sz="2000">
                <a:latin typeface="+mj-ea"/>
                <a:ea typeface="+mj-ea"/>
              </a:rPr>
              <a:t>动机</a:t>
            </a:r>
            <a:endParaRPr lang="zh-CN" altLang="en-US" sz="2000">
              <a:latin typeface="+mj-ea"/>
              <a:ea typeface="+mj-ea"/>
            </a:endParaRPr>
          </a:p>
        </p:txBody>
      </p:sp>
      <p:pic>
        <p:nvPicPr>
          <p:cNvPr id="22" name="图片 21"/>
          <p:cNvPicPr>
            <a:picLocks noChangeAspect="1"/>
          </p:cNvPicPr>
          <p:nvPr>
            <p:custDataLst>
              <p:tags r:id="rId2"/>
            </p:custDataLst>
          </p:nvPr>
        </p:nvPicPr>
        <p:blipFill>
          <a:blip r:embed="rId3"/>
          <a:stretch>
            <a:fillRect/>
          </a:stretch>
        </p:blipFill>
        <p:spPr>
          <a:xfrm>
            <a:off x="7804150" y="2042795"/>
            <a:ext cx="3735705" cy="2111375"/>
          </a:xfrm>
          <a:prstGeom prst="rect">
            <a:avLst/>
          </a:prstGeom>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背景</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302260" y="896620"/>
            <a:ext cx="6096000" cy="398780"/>
          </a:xfrm>
          <a:prstGeom prst="rect">
            <a:avLst/>
          </a:prstGeom>
          <a:noFill/>
        </p:spPr>
        <p:txBody>
          <a:bodyPr wrap="square" rtlCol="0" anchor="t">
            <a:spAutoFit/>
          </a:bodyPr>
          <a:p>
            <a:r>
              <a:rPr lang="zh-CN" altLang="en-US" sz="2000">
                <a:latin typeface="+mj-ea"/>
                <a:ea typeface="+mj-ea"/>
              </a:rPr>
              <a:t>特征提取网络分析</a:t>
            </a:r>
            <a:endParaRPr lang="zh-CN" altLang="en-US" sz="2000">
              <a:latin typeface="+mj-ea"/>
              <a:ea typeface="+mj-ea"/>
            </a:endParaRPr>
          </a:p>
        </p:txBody>
      </p:sp>
      <p:sp>
        <p:nvSpPr>
          <p:cNvPr id="20" name="文本框 19"/>
          <p:cNvSpPr txBox="1"/>
          <p:nvPr/>
        </p:nvSpPr>
        <p:spPr>
          <a:xfrm>
            <a:off x="2061210" y="1748155"/>
            <a:ext cx="7611745" cy="398780"/>
          </a:xfrm>
          <a:prstGeom prst="rect">
            <a:avLst/>
          </a:prstGeom>
          <a:noFill/>
        </p:spPr>
        <p:txBody>
          <a:bodyPr wrap="square" rtlCol="0" anchor="t">
            <a:spAutoFit/>
          </a:bodyPr>
          <a:p>
            <a:pPr algn="l">
              <a:buClrTx/>
              <a:buSzTx/>
              <a:buFontTx/>
            </a:pPr>
            <a:r>
              <a:rPr lang="zh-CN" altLang="en-US" sz="2000">
                <a:latin typeface="宋体" panose="02010600030101010101" pitchFamily="2" charset="-122"/>
                <a:ea typeface="宋体" panose="02010600030101010101" pitchFamily="2" charset="-122"/>
              </a:rPr>
              <a:t>分别计算图像特征图的通道平均显着性图 Sd 和类</a:t>
            </a:r>
            <a:r>
              <a:rPr lang="zh-CN" altLang="en-US" sz="2000">
                <a:latin typeface="宋体" panose="02010600030101010101" pitchFamily="2" charset="-122"/>
                <a:ea typeface="宋体" panose="02010600030101010101" pitchFamily="2" charset="-122"/>
              </a:rPr>
              <a:t>激活图 Sc</a:t>
            </a:r>
            <a:endParaRPr lang="zh-CN" altLang="en-US" sz="2000">
              <a:latin typeface="宋体" panose="02010600030101010101" pitchFamily="2" charset="-122"/>
              <a:ea typeface="宋体" panose="02010600030101010101" pitchFamily="2" charset="-122"/>
            </a:endParaRPr>
          </a:p>
        </p:txBody>
      </p:sp>
      <p:pic>
        <p:nvPicPr>
          <p:cNvPr id="23" name="图片 22"/>
          <p:cNvPicPr>
            <a:picLocks noChangeAspect="1"/>
          </p:cNvPicPr>
          <p:nvPr>
            <p:custDataLst>
              <p:tags r:id="rId2"/>
            </p:custDataLst>
          </p:nvPr>
        </p:nvPicPr>
        <p:blipFill>
          <a:blip r:embed="rId3"/>
          <a:stretch>
            <a:fillRect/>
          </a:stretch>
        </p:blipFill>
        <p:spPr>
          <a:xfrm>
            <a:off x="2214880" y="2401570"/>
            <a:ext cx="6758940" cy="3002280"/>
          </a:xfrm>
          <a:prstGeom prst="rect">
            <a:avLst/>
          </a:prstGeom>
        </p:spPr>
      </p:pic>
      <p:sp>
        <p:nvSpPr>
          <p:cNvPr id="24" name="文本框 23"/>
          <p:cNvSpPr txBox="1"/>
          <p:nvPr/>
        </p:nvSpPr>
        <p:spPr>
          <a:xfrm>
            <a:off x="2061210" y="5767705"/>
            <a:ext cx="6959600" cy="398780"/>
          </a:xfrm>
          <a:prstGeom prst="rect">
            <a:avLst/>
          </a:prstGeom>
          <a:noFill/>
        </p:spPr>
        <p:txBody>
          <a:bodyPr wrap="square" rtlCol="0" anchor="t">
            <a:spAutoFit/>
          </a:bodyPr>
          <a:p>
            <a:pPr algn="l">
              <a:buClrTx/>
              <a:buSzTx/>
              <a:buFontTx/>
            </a:pPr>
            <a:r>
              <a:rPr lang="zh-CN" altLang="en-US" sz="2000">
                <a:latin typeface="宋体" panose="02010600030101010101" pitchFamily="2" charset="-122"/>
                <a:ea typeface="宋体" panose="02010600030101010101" pitchFamily="2" charset="-122"/>
              </a:rPr>
              <a:t>在预测正确的情况下，两种方法得到的显着图应该是一致的</a:t>
            </a:r>
            <a:endParaRPr lang="zh-CN" altLang="en-US" sz="2000">
              <a:latin typeface="宋体" panose="02010600030101010101" pitchFamily="2" charset="-122"/>
              <a:ea typeface="宋体" panose="02010600030101010101" pitchFamily="2" charset="-122"/>
            </a:endParaRPr>
          </a:p>
        </p:txBody>
      </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背景</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custDataLst>
              <p:tags r:id="rId2"/>
            </p:custDataLst>
          </p:nvPr>
        </p:nvPicPr>
        <p:blipFill>
          <a:blip r:embed="rId3"/>
          <a:stretch>
            <a:fillRect/>
          </a:stretch>
        </p:blipFill>
        <p:spPr>
          <a:xfrm>
            <a:off x="807720" y="943610"/>
            <a:ext cx="6191885" cy="4687570"/>
          </a:xfrm>
          <a:prstGeom prst="rect">
            <a:avLst/>
          </a:prstGeom>
        </p:spPr>
      </p:pic>
      <p:sp>
        <p:nvSpPr>
          <p:cNvPr id="11" name="文本框 10"/>
          <p:cNvSpPr txBox="1"/>
          <p:nvPr/>
        </p:nvSpPr>
        <p:spPr>
          <a:xfrm>
            <a:off x="7379335" y="1125220"/>
            <a:ext cx="3566795" cy="1630045"/>
          </a:xfrm>
          <a:prstGeom prst="rect">
            <a:avLst/>
          </a:prstGeom>
          <a:noFill/>
        </p:spPr>
        <p:txBody>
          <a:bodyPr wrap="square" rtlCol="0" anchor="t">
            <a:spAutoFit/>
          </a:bodyPr>
          <a:p>
            <a:pPr algn="l">
              <a:buClrTx/>
              <a:buSzTx/>
              <a:buFontTx/>
            </a:pPr>
            <a:r>
              <a:rPr lang="zh-CN" altLang="en-US" sz="2000">
                <a:latin typeface="宋体" panose="02010600030101010101" pitchFamily="2" charset="-122"/>
                <a:ea typeface="宋体" panose="02010600030101010101" pitchFamily="2" charset="-122"/>
              </a:rPr>
              <a:t>图 2(a) 是通道平均显着性图和类</a:t>
            </a:r>
            <a:r>
              <a:rPr lang="zh-CN" altLang="en-US" sz="2000">
                <a:latin typeface="宋体" panose="02010600030101010101" pitchFamily="2" charset="-122"/>
                <a:ea typeface="宋体" panose="02010600030101010101" pitchFamily="2" charset="-122"/>
              </a:rPr>
              <a:t>激活图的可视化，</a:t>
            </a:r>
            <a:r>
              <a:rPr lang="zh-CN" altLang="en-US" sz="2000">
                <a:latin typeface="宋体" panose="02010600030101010101" pitchFamily="2" charset="-122"/>
                <a:ea typeface="宋体" panose="02010600030101010101" pitchFamily="2" charset="-122"/>
                <a:sym typeface="+mn-ea"/>
              </a:rPr>
              <a:t>可以看到，两种可视化的显着区域不一致，可以认为网络对特征学习的不够好。</a:t>
            </a:r>
            <a:endParaRPr lang="zh-CN" altLang="en-US" sz="2000">
              <a:latin typeface="宋体" panose="02010600030101010101" pitchFamily="2" charset="-122"/>
              <a:ea typeface="宋体" panose="02010600030101010101" pitchFamily="2" charset="-122"/>
              <a:sym typeface="+mn-ea"/>
            </a:endParaRPr>
          </a:p>
        </p:txBody>
      </p:sp>
      <p:sp>
        <p:nvSpPr>
          <p:cNvPr id="19" name="文本框 18"/>
          <p:cNvSpPr txBox="1"/>
          <p:nvPr/>
        </p:nvSpPr>
        <p:spPr>
          <a:xfrm>
            <a:off x="7379335" y="3655060"/>
            <a:ext cx="3750310" cy="1630045"/>
          </a:xfrm>
          <a:prstGeom prst="rect">
            <a:avLst/>
          </a:prstGeom>
          <a:noFill/>
        </p:spPr>
        <p:txBody>
          <a:bodyPr wrap="square" rtlCol="0" anchor="t">
            <a:spAutoFit/>
          </a:bodyPr>
          <a:p>
            <a:r>
              <a:rPr lang="zh-CN" altLang="en-US" sz="2000">
                <a:latin typeface="宋体" panose="02010600030101010101" pitchFamily="2" charset="-122"/>
                <a:ea typeface="宋体" panose="02010600030101010101" pitchFamily="2" charset="-122"/>
              </a:rPr>
              <a:t>图2(b)分别是完整训练集和长尾训练集的通道平均显着性图可视化。我们可以发现，由于长尾训练集中的样本数量较少，显着图无法准确地表示图像的特征。</a:t>
            </a:r>
            <a:endParaRPr lang="zh-CN" altLang="en-US"/>
          </a:p>
        </p:txBody>
      </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文本框 1"/>
          <p:cNvSpPr txBox="1"/>
          <p:nvPr/>
        </p:nvSpPr>
        <p:spPr>
          <a:xfrm>
            <a:off x="4585881" y="1800601"/>
            <a:ext cx="3020239" cy="2214880"/>
          </a:xfrm>
          <a:prstGeom prst="rect">
            <a:avLst/>
          </a:prstGeom>
          <a:noFill/>
        </p:spPr>
        <p:txBody>
          <a:bodyPr wrap="square" rtlCol="0">
            <a:spAutoFit/>
          </a:bodyPr>
          <a:lstStyle/>
          <a:p>
            <a:pPr algn="ctr"/>
            <a:r>
              <a:rPr lang="en-US" altLang="zh-CN" sz="13800" b="1" dirty="0">
                <a:solidFill>
                  <a:schemeClr val="bg1">
                    <a:lumMod val="50000"/>
                  </a:schemeClr>
                </a:solidFill>
                <a:latin typeface="汉仪中黑简" panose="02010600000101010101" charset="-122"/>
                <a:ea typeface="汉仪中黑简" panose="02010600000101010101" charset="-122"/>
                <a:cs typeface="+mn-ea"/>
                <a:sym typeface="汉仪中宋简" panose="02010600000101010101" charset="-128"/>
              </a:rPr>
              <a:t>02</a:t>
            </a:r>
            <a:endParaRPr lang="en-US" altLang="zh-CN" sz="13800" b="1" dirty="0">
              <a:solidFill>
                <a:schemeClr val="bg1">
                  <a:lumMod val="50000"/>
                </a:schemeClr>
              </a:solidFill>
              <a:latin typeface="汉仪中黑简" panose="02010600000101010101" charset="-122"/>
              <a:ea typeface="汉仪中黑简" panose="02010600000101010101" charset="-122"/>
              <a:cs typeface="+mn-ea"/>
              <a:sym typeface="汉仪中宋简" panose="02010600000101010101" charset="-128"/>
            </a:endParaRPr>
          </a:p>
        </p:txBody>
      </p:sp>
      <p:sp>
        <p:nvSpPr>
          <p:cNvPr id="3" name="文本框 2"/>
          <p:cNvSpPr txBox="1"/>
          <p:nvPr/>
        </p:nvSpPr>
        <p:spPr>
          <a:xfrm>
            <a:off x="5554028" y="3659505"/>
            <a:ext cx="1083945" cy="460375"/>
          </a:xfrm>
          <a:prstGeom prst="rect">
            <a:avLst/>
          </a:prstGeom>
          <a:noFill/>
        </p:spPr>
        <p:txBody>
          <a:bodyPr wrap="square" rtlCol="0">
            <a:spAutoFit/>
          </a:bodyPr>
          <a:lstStyle/>
          <a:p>
            <a:pPr algn="dist"/>
            <a:r>
              <a:rPr lang="zh-CN" altLang="en-US" sz="2400" b="1" dirty="0">
                <a:solidFill>
                  <a:schemeClr val="bg1">
                    <a:lumMod val="50000"/>
                  </a:schemeClr>
                </a:solidFill>
                <a:latin typeface="汉仪中黑简" panose="02010600000101010101" charset="-122"/>
                <a:ea typeface="汉仪中黑简" panose="02010600000101010101" charset="-122"/>
                <a:cs typeface="+mn-ea"/>
                <a:sym typeface="汉仪中宋简" panose="02010600000101010101" charset="-128"/>
              </a:rPr>
              <a:t>方法</a:t>
            </a:r>
            <a:endParaRPr lang="zh-CN" altLang="en-US" sz="2400" b="1" dirty="0">
              <a:solidFill>
                <a:schemeClr val="bg1">
                  <a:lumMod val="50000"/>
                </a:schemeClr>
              </a:solidFill>
              <a:latin typeface="汉仪中黑简" panose="02010600000101010101" charset="-122"/>
              <a:ea typeface="汉仪中黑简" panose="02010600000101010101" charset="-122"/>
              <a:cs typeface="+mn-ea"/>
              <a:sym typeface="汉仪中宋简" panose="02010600000101010101" charset="-128"/>
            </a:endParaRPr>
          </a:p>
        </p:txBody>
      </p:sp>
      <p:sp>
        <p:nvSpPr>
          <p:cNvPr id="4" name="矩形 3"/>
          <p:cNvSpPr/>
          <p:nvPr/>
        </p:nvSpPr>
        <p:spPr>
          <a:xfrm>
            <a:off x="4729296" y="1734613"/>
            <a:ext cx="2733408" cy="2916665"/>
          </a:xfrm>
          <a:prstGeom prst="rect">
            <a:avLst/>
          </a:prstGeom>
          <a:noFill/>
          <a:ln w="19050">
            <a:solidFill>
              <a:srgbClr val="0F4C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中黑简" panose="02010600000101010101" charset="-122"/>
              <a:ea typeface="汉仪中黑简" panose="02010600000101010101" charset="-122"/>
              <a:cs typeface="+mn-ea"/>
              <a:sym typeface="汉仪中宋简" panose="02010600000101010101" charset="-128"/>
            </a:endParaRPr>
          </a:p>
        </p:txBody>
      </p:sp>
      <p:grpSp>
        <p:nvGrpSpPr>
          <p:cNvPr id="5" name="组合 4"/>
          <p:cNvGrpSpPr/>
          <p:nvPr/>
        </p:nvGrpSpPr>
        <p:grpSpPr>
          <a:xfrm>
            <a:off x="5029479" y="3096998"/>
            <a:ext cx="2513635" cy="1642858"/>
            <a:chOff x="6501056" y="2340604"/>
            <a:chExt cx="2513635" cy="1642858"/>
          </a:xfrm>
        </p:grpSpPr>
        <p:cxnSp>
          <p:nvCxnSpPr>
            <p:cNvPr id="6" name="直接连接符 5"/>
            <p:cNvCxnSpPr/>
            <p:nvPr/>
          </p:nvCxnSpPr>
          <p:spPr>
            <a:xfrm>
              <a:off x="9014691" y="2340604"/>
              <a:ext cx="0" cy="1642858"/>
            </a:xfrm>
            <a:prstGeom prst="line">
              <a:avLst/>
            </a:prstGeom>
            <a:ln>
              <a:solidFill>
                <a:srgbClr val="0F4C83"/>
              </a:solidFill>
            </a:ln>
          </p:spPr>
          <p:style>
            <a:lnRef idx="1">
              <a:schemeClr val="accent3"/>
            </a:lnRef>
            <a:fillRef idx="0">
              <a:schemeClr val="accent3"/>
            </a:fillRef>
            <a:effectRef idx="0">
              <a:schemeClr val="accent3"/>
            </a:effectRef>
            <a:fontRef idx="minor">
              <a:schemeClr val="tx1"/>
            </a:fontRef>
          </p:style>
        </p:cxnSp>
        <p:cxnSp>
          <p:nvCxnSpPr>
            <p:cNvPr id="7" name="直接连接符 6"/>
            <p:cNvCxnSpPr/>
            <p:nvPr/>
          </p:nvCxnSpPr>
          <p:spPr>
            <a:xfrm flipH="1">
              <a:off x="6501056" y="3983462"/>
              <a:ext cx="2513635" cy="0"/>
            </a:xfrm>
            <a:prstGeom prst="line">
              <a:avLst/>
            </a:prstGeom>
            <a:ln>
              <a:solidFill>
                <a:srgbClr val="0F4C83"/>
              </a:solidFill>
            </a:ln>
          </p:spPr>
          <p:style>
            <a:lnRef idx="1">
              <a:schemeClr val="accent3"/>
            </a:lnRef>
            <a:fillRef idx="0">
              <a:schemeClr val="accent3"/>
            </a:fillRef>
            <a:effectRef idx="0">
              <a:schemeClr val="accent3"/>
            </a:effectRef>
            <a:fontRef idx="minor">
              <a:schemeClr val="tx1"/>
            </a:fontRef>
          </p:style>
        </p:cxnSp>
      </p:grpSp>
      <p:sp>
        <p:nvSpPr>
          <p:cNvPr id="8" name="Rectangle 23"/>
          <p:cNvSpPr/>
          <p:nvPr/>
        </p:nvSpPr>
        <p:spPr>
          <a:xfrm>
            <a:off x="4798726" y="3993571"/>
            <a:ext cx="2658267" cy="645160"/>
          </a:xfrm>
          <a:prstGeom prst="rect">
            <a:avLst/>
          </a:prstGeom>
        </p:spPr>
        <p:txBody>
          <a:bodyPr wrap="square">
            <a:spAutoFit/>
          </a:bodyPr>
          <a:lstStyle/>
          <a:p>
            <a:pPr algn="ctr" hangingPunct="0">
              <a:lnSpc>
                <a:spcPct val="150000"/>
              </a:lnSpc>
            </a:pPr>
            <a:r>
              <a:rPr lang="en-US" altLang="zh-CN" sz="2400" noProof="1">
                <a:solidFill>
                  <a:schemeClr val="tx1">
                    <a:lumMod val="65000"/>
                    <a:lumOff val="35000"/>
                  </a:schemeClr>
                </a:solidFill>
                <a:latin typeface="Times New Roman" panose="02020603050405020304" charset="0"/>
                <a:ea typeface="汉仪中黑简" panose="02010600000101010101" charset="-122"/>
                <a:cs typeface="Times New Roman" panose="02020603050405020304" charset="0"/>
                <a:sym typeface="+mn-lt"/>
              </a:rPr>
              <a:t>METHOD</a:t>
            </a:r>
            <a:endParaRPr lang="en-US" altLang="zh-CN" sz="2400" noProof="1">
              <a:solidFill>
                <a:schemeClr val="tx1">
                  <a:lumMod val="65000"/>
                  <a:lumOff val="35000"/>
                </a:schemeClr>
              </a:solidFill>
              <a:latin typeface="Times New Roman" panose="02020603050405020304" charset="0"/>
              <a:ea typeface="汉仪中黑简" panose="02010600000101010101" charset="-122"/>
              <a:cs typeface="Times New Roman" panose="02020603050405020304" charset="0"/>
              <a:sym typeface="+mn-lt"/>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anim calcmode="lin" valueType="num">
                                      <p:cBhvr>
                                        <p:cTn id="22" dur="500" fill="hold"/>
                                        <p:tgtEl>
                                          <p:spTgt spid="8"/>
                                        </p:tgtEl>
                                        <p:attrNameLst>
                                          <p:attrName>ppt_x</p:attrName>
                                        </p:attrNameLst>
                                      </p:cBhvr>
                                      <p:tavLst>
                                        <p:tav tm="0">
                                          <p:val>
                                            <p:strVal val="#ppt_x"/>
                                          </p:val>
                                        </p:tav>
                                        <p:tav tm="100000">
                                          <p:val>
                                            <p:strVal val="#ppt_x"/>
                                          </p:val>
                                        </p:tav>
                                      </p:tavLst>
                                    </p:anim>
                                    <p:anim calcmode="lin" valueType="num">
                                      <p:cBhvr>
                                        <p:cTn id="23" dur="50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6" presetClass="entr" presetSubtype="16"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circle(in)">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bldLvl="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方法</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custDataLst>
              <p:tags r:id="rId2"/>
            </p:custDataLst>
          </p:nvPr>
        </p:nvPicPr>
        <p:blipFill>
          <a:blip r:embed="rId3"/>
          <a:stretch>
            <a:fillRect/>
          </a:stretch>
        </p:blipFill>
        <p:spPr>
          <a:xfrm>
            <a:off x="1329055" y="1517650"/>
            <a:ext cx="9791700" cy="4115435"/>
          </a:xfrm>
          <a:prstGeom prst="rect">
            <a:avLst/>
          </a:prstGeom>
        </p:spPr>
      </p:pic>
      <p:sp>
        <p:nvSpPr>
          <p:cNvPr id="7" name="文本框 6"/>
          <p:cNvSpPr txBox="1"/>
          <p:nvPr/>
        </p:nvSpPr>
        <p:spPr>
          <a:xfrm>
            <a:off x="388620" y="890270"/>
            <a:ext cx="6096000" cy="398780"/>
          </a:xfrm>
          <a:prstGeom prst="rect">
            <a:avLst/>
          </a:prstGeom>
          <a:noFill/>
        </p:spPr>
        <p:txBody>
          <a:bodyPr wrap="square" rtlCol="0" anchor="t">
            <a:spAutoFit/>
          </a:bodyPr>
          <a:p>
            <a:r>
              <a:rPr lang="zh-CN" altLang="en-US" sz="2000"/>
              <a:t>特征偏差校正 (FBC) 框架</a:t>
            </a:r>
            <a:endParaRPr lang="zh-CN" altLang="en-US" sz="2000"/>
          </a:p>
        </p:txBody>
      </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SPECIAL_SOURCE" val="bdnull"/>
</p:tagLst>
</file>

<file path=ppt/tags/tag10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SPECIAL_SOURCE" val="bdnul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SPECIAL_SOURCE" val="bdnul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SPECIAL_SOURCE" val="bdnul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SPECIAL_SOURCE" val="bdnull"/>
</p:tagLst>
</file>

<file path=ppt/tags/tag11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15.xml><?xml version="1.0" encoding="utf-8"?>
<p:tagLst xmlns:p="http://schemas.openxmlformats.org/presentationml/2006/main">
  <p:tag name="KSO_WPP_MARK_KEY" val="bd134dc1-d8e5-42a1-8910-d99647c77090"/>
  <p:tag name="COMMONDATA" val="eyJjb3VudCI6MTEsImhkaWQiOiIwNzc0MWQxZmZkZDJhZjliNjM5MDcwMjY0Y2ZkODNlYSIsInVzZXJDb3VudCI6MTF9"/>
  <p:tag name="commondata" val="eyJjb3VudCI6MTIsImhkaWQiOiIyMjRkM2UyZjg4Njg5NGY0YWMwZGU0YTEwZjk0NGQxYiIsInVzZXJDb3VudCI6MX0="/>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SPECIAL_SOURCE" val="bdnul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SPECIAL_SOURCE" val="bdnul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SPECIAL_SOURCE" val="bdnul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SPECIAL_SOURCE" val="bdnull"/>
</p:tagLst>
</file>

<file path=ppt/tags/tag7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SPECIAL_SOURCE" val="bdnul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SPECIAL_SOURCE" val="bdnul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SPECIAL_SOURCE" val="bdnul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SPECIAL_SOURCE" val="bdnul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SPECIAL_SOURCE" val="bdnul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1263</Words>
  <Application>WPS 演示</Application>
  <PresentationFormat>宽屏</PresentationFormat>
  <Paragraphs>136</Paragraphs>
  <Slides>20</Slides>
  <Notes>21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Arial</vt:lpstr>
      <vt:lpstr>宋体</vt:lpstr>
      <vt:lpstr>Wingdings</vt:lpstr>
      <vt:lpstr>Wingdings</vt:lpstr>
      <vt:lpstr>汉仪雅酷黑简</vt:lpstr>
      <vt:lpstr>汉仪中黑简</vt:lpstr>
      <vt:lpstr>Times New Roman</vt:lpstr>
      <vt:lpstr>汉仪中宋简</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半城烟沙</cp:lastModifiedBy>
  <cp:revision>251</cp:revision>
  <dcterms:created xsi:type="dcterms:W3CDTF">2019-06-19T02:08:00Z</dcterms:created>
  <dcterms:modified xsi:type="dcterms:W3CDTF">2023-11-18T02:25:38Z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9EB00B8D7778456592C3AB8AC8C99272_13</vt:lpwstr>
  </property>
  <property fmtid="{D5CDD505-2E9C-101B-9397-08002B2CF9AE}" pid="4" name="KSOTemplateUUID">
    <vt:lpwstr>v1.0_mb_jNhsuQL2uWoPK5zBJV6jDQ==</vt:lpwstr>
  </property>
</Properties>
</file>